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88" r:id="rId10"/>
    <p:sldId id="291" r:id="rId11"/>
    <p:sldId id="298" r:id="rId12"/>
    <p:sldId id="284" r:id="rId13"/>
    <p:sldId id="285" r:id="rId14"/>
    <p:sldId id="263" r:id="rId15"/>
    <p:sldId id="289" r:id="rId16"/>
    <p:sldId id="290" r:id="rId17"/>
    <p:sldId id="264" r:id="rId18"/>
    <p:sldId id="292" r:id="rId19"/>
    <p:sldId id="286" r:id="rId20"/>
    <p:sldId id="262" r:id="rId21"/>
    <p:sldId id="261" r:id="rId22"/>
    <p:sldId id="287" r:id="rId23"/>
    <p:sldId id="300" r:id="rId24"/>
    <p:sldId id="301" r:id="rId25"/>
    <p:sldId id="293" r:id="rId26"/>
    <p:sldId id="308" r:id="rId27"/>
    <p:sldId id="297" r:id="rId28"/>
    <p:sldId id="299" r:id="rId29"/>
    <p:sldId id="302" r:id="rId30"/>
    <p:sldId id="266" r:id="rId31"/>
    <p:sldId id="304" r:id="rId32"/>
    <p:sldId id="306" r:id="rId33"/>
    <p:sldId id="307" r:id="rId34"/>
    <p:sldId id="305"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Lst>
  <p:sldSz cx="18288000" cy="10287000"/>
  <p:notesSz cx="6858000" cy="9144000"/>
  <p:embeddedFontLst>
    <p:embeddedFont>
      <p:font typeface="Aharoni" panose="02010803020104030203" pitchFamily="2" charset="-79"/>
      <p:bold r:id="rId53"/>
    </p:embeddedFont>
    <p:embeddedFont>
      <p:font typeface="Arimo" panose="020B0604020202020204" charset="0"/>
      <p:regular r:id="rId54"/>
    </p:embeddedFont>
    <p:embeddedFont>
      <p:font typeface="Calibri" panose="020F0502020204030204" pitchFamily="34" charset="0"/>
      <p:regular r:id="rId55"/>
      <p:bold r:id="rId56"/>
      <p:italic r:id="rId57"/>
      <p:boldItalic r:id="rId58"/>
    </p:embeddedFont>
    <p:embeddedFont>
      <p:font typeface="Knewave" panose="020B0604020202020204" charset="0"/>
      <p:regular r:id="rId59"/>
    </p:embeddedFont>
    <p:embeddedFont>
      <p:font typeface="Quicksand" panose="020B0604020202020204" charset="0"/>
      <p:regular r:id="rId60"/>
    </p:embeddedFont>
    <p:embeddedFont>
      <p:font typeface="Quicksand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35304-6AD8-4B15-3B29-467ADD37E11D}" v="190" dt="2023-07-27T13:51:54.515"/>
    <p1510:client id="{4CD80344-FF7A-C073-74C2-E1BA9BF189DC}" v="205" dt="2023-07-25T18:26:19.183"/>
    <p1510:client id="{59253A59-D40E-4A47-919F-C4709B23F1FC}" v="699" dt="2023-07-25T18:28:26.779"/>
    <p1510:client id="{70F23C8B-0949-9E8A-093E-A7E769CA0B0B}" v="8" dt="2023-07-25T16:41:53.745"/>
    <p1510:client id="{7B597C75-0B05-92AD-79FC-8598B996D536}" v="130" dt="2023-07-27T21:22:39.452"/>
    <p1510:client id="{8EAD6B11-A079-8ACA-7CB4-73F5A61F3E18}" v="675" dt="2023-07-25T16:10:28.621"/>
    <p1510:client id="{8F3C8C22-17ED-083E-0DA6-0BB330638BEC}" v="46" dt="2023-07-25T16:35:26.439"/>
    <p1510:client id="{93E080A0-651D-2DF5-C91B-5923BE811035}" v="73" dt="2023-07-25T17:40:51.664"/>
    <p1510:client id="{BEE34FEC-053A-2ED8-4BBB-4BE0608E03D6}" v="9" dt="2023-07-25T16:56:51.964"/>
    <p1510:client id="{CB5AAC3A-8110-D878-362F-861182C1C5D4}" v="532" dt="2023-07-25T15:52:58.8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8.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79.svg"/><Relationship Id="rId5" Type="http://schemas.openxmlformats.org/officeDocument/2006/relationships/image" Target="../media/image74.svg"/><Relationship Id="rId10" Type="http://schemas.openxmlformats.org/officeDocument/2006/relationships/image" Target="../media/image3.png"/><Relationship Id="rId4" Type="http://schemas.openxmlformats.org/officeDocument/2006/relationships/image" Target="../media/image73.png"/><Relationship Id="rId9" Type="http://schemas.openxmlformats.org/officeDocument/2006/relationships/image" Target="../media/image78.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 Id="rId9" Type="http://schemas.openxmlformats.org/officeDocument/2006/relationships/image" Target="../media/image87.svg"/></Relationships>
</file>

<file path=ppt/slides/_rels/slide4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9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2.sv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Freeform 2"/>
          <p:cNvSpPr/>
          <p:nvPr/>
        </p:nvSpPr>
        <p:spPr>
          <a:xfrm rot="2001851">
            <a:off x="1269080" y="585443"/>
            <a:ext cx="2084905" cy="1914632"/>
          </a:xfrm>
          <a:custGeom>
            <a:avLst/>
            <a:gdLst/>
            <a:ahLst/>
            <a:cxnLst/>
            <a:rect l="l" t="t" r="r" b="b"/>
            <a:pathLst>
              <a:path w="3648316" h="2654801">
                <a:moveTo>
                  <a:pt x="0" y="0"/>
                </a:moveTo>
                <a:lnTo>
                  <a:pt x="3648316" y="0"/>
                </a:lnTo>
                <a:lnTo>
                  <a:pt x="3648316" y="2654801"/>
                </a:lnTo>
                <a:lnTo>
                  <a:pt x="0" y="2654801"/>
                </a:lnTo>
                <a:lnTo>
                  <a:pt x="0" y="0"/>
                </a:lnTo>
                <a:close/>
              </a:path>
            </a:pathLst>
          </a:custGeom>
          <a:blipFill>
            <a:blip r:embed="rId2">
              <a:extLst>
                <a:ext uri="{96DAC541-7B7A-43D3-8B79-37D633B846F1}">
                  <asvg:svgBlip xmlns:asvg="http://schemas.microsoft.com/office/drawing/2016/SVG/main" r:embed="rId3"/>
                </a:ext>
              </a:extLst>
            </a:blip>
            <a:stretch>
              <a:fillRect l="-81" r="-81"/>
            </a:stretch>
          </a:blipFill>
        </p:spPr>
      </p:sp>
      <p:sp>
        <p:nvSpPr>
          <p:cNvPr id="3" name="Freeform 3"/>
          <p:cNvSpPr/>
          <p:nvPr/>
        </p:nvSpPr>
        <p:spPr>
          <a:xfrm rot="-1958137">
            <a:off x="13795981" y="8089108"/>
            <a:ext cx="2262322" cy="1806699"/>
          </a:xfrm>
          <a:custGeom>
            <a:avLst/>
            <a:gdLst/>
            <a:ahLst/>
            <a:cxnLst/>
            <a:rect l="l" t="t" r="r" b="b"/>
            <a:pathLst>
              <a:path w="3541851" h="2617890">
                <a:moveTo>
                  <a:pt x="0" y="0"/>
                </a:moveTo>
                <a:lnTo>
                  <a:pt x="3541852" y="0"/>
                </a:lnTo>
                <a:lnTo>
                  <a:pt x="3541852" y="2617890"/>
                </a:lnTo>
                <a:lnTo>
                  <a:pt x="0" y="2617890"/>
                </a:lnTo>
                <a:lnTo>
                  <a:pt x="0" y="0"/>
                </a:lnTo>
                <a:close/>
              </a:path>
            </a:pathLst>
          </a:custGeom>
          <a:blipFill>
            <a:blip r:embed="rId4">
              <a:extLst>
                <a:ext uri="{96DAC541-7B7A-43D3-8B79-37D633B846F1}">
                  <asvg:svgBlip xmlns:asvg="http://schemas.microsoft.com/office/drawing/2016/SVG/main" r:embed="rId5"/>
                </a:ext>
              </a:extLst>
            </a:blip>
            <a:stretch>
              <a:fillRect t="-12" b="-12"/>
            </a:stretch>
          </a:blipFill>
        </p:spPr>
      </p:sp>
      <p:sp>
        <p:nvSpPr>
          <p:cNvPr id="4" name="Freeform 4"/>
          <p:cNvSpPr/>
          <p:nvPr/>
        </p:nvSpPr>
        <p:spPr>
          <a:xfrm>
            <a:off x="14566586" y="1294542"/>
            <a:ext cx="2514600" cy="1881063"/>
          </a:xfrm>
          <a:custGeom>
            <a:avLst/>
            <a:gdLst/>
            <a:ahLst/>
            <a:cxnLst/>
            <a:rect l="l" t="t" r="r" b="b"/>
            <a:pathLst>
              <a:path w="5036939" h="3324778">
                <a:moveTo>
                  <a:pt x="0" y="0"/>
                </a:moveTo>
                <a:lnTo>
                  <a:pt x="5036939" y="0"/>
                </a:lnTo>
                <a:lnTo>
                  <a:pt x="5036939" y="3324777"/>
                </a:lnTo>
                <a:lnTo>
                  <a:pt x="0" y="3324777"/>
                </a:lnTo>
                <a:lnTo>
                  <a:pt x="0" y="0"/>
                </a:lnTo>
                <a:close/>
              </a:path>
            </a:pathLst>
          </a:custGeom>
          <a:blipFill>
            <a:blip r:embed="rId6">
              <a:extLst>
                <a:ext uri="{96DAC541-7B7A-43D3-8B79-37D633B846F1}">
                  <asvg:svgBlip xmlns:asvg="http://schemas.microsoft.com/office/drawing/2016/SVG/main" r:embed="rId7"/>
                </a:ext>
              </a:extLst>
            </a:blip>
            <a:stretch>
              <a:fillRect t="-13" b="-13"/>
            </a:stretch>
          </a:blipFill>
        </p:spPr>
      </p:sp>
      <p:grpSp>
        <p:nvGrpSpPr>
          <p:cNvPr id="5" name="Group 5"/>
          <p:cNvGrpSpPr/>
          <p:nvPr/>
        </p:nvGrpSpPr>
        <p:grpSpPr>
          <a:xfrm>
            <a:off x="401305" y="4076575"/>
            <a:ext cx="17485389" cy="2144766"/>
            <a:chOff x="0" y="209551"/>
            <a:chExt cx="23313852" cy="2859687"/>
          </a:xfrm>
        </p:grpSpPr>
        <p:sp>
          <p:nvSpPr>
            <p:cNvPr id="6" name="TextBox 6"/>
            <p:cNvSpPr txBox="1"/>
            <p:nvPr/>
          </p:nvSpPr>
          <p:spPr>
            <a:xfrm>
              <a:off x="0" y="209551"/>
              <a:ext cx="23313852" cy="1974899"/>
            </a:xfrm>
            <a:prstGeom prst="rect">
              <a:avLst/>
            </a:prstGeom>
          </p:spPr>
          <p:txBody>
            <a:bodyPr lIns="0" tIns="0" rIns="0" bIns="0" rtlCol="0" anchor="t">
              <a:spAutoFit/>
            </a:bodyPr>
            <a:lstStyle/>
            <a:p>
              <a:pPr algn="ctr">
                <a:lnSpc>
                  <a:spcPts val="11000"/>
                </a:lnSpc>
              </a:pPr>
              <a:r>
                <a:rPr lang="en-US" sz="9600">
                  <a:solidFill>
                    <a:srgbClr val="FF4A3B"/>
                  </a:solidFill>
                  <a:latin typeface="Aharoni"/>
                  <a:cs typeface="Aharoni"/>
                </a:rPr>
                <a:t>Music Genre Classification  </a:t>
              </a:r>
              <a:endParaRPr lang="en-US" sz="9600">
                <a:solidFill>
                  <a:srgbClr val="FF4A3B"/>
                </a:solidFill>
                <a:latin typeface="Aharoni" panose="02010803020104030203" pitchFamily="2" charset="-79"/>
                <a:cs typeface="Aharoni" panose="02010803020104030203" pitchFamily="2" charset="-79"/>
              </a:endParaRPr>
            </a:p>
          </p:txBody>
        </p:sp>
        <p:sp>
          <p:nvSpPr>
            <p:cNvPr id="7" name="TextBox 7"/>
            <p:cNvSpPr txBox="1"/>
            <p:nvPr/>
          </p:nvSpPr>
          <p:spPr>
            <a:xfrm>
              <a:off x="2126377" y="2463945"/>
              <a:ext cx="19061099" cy="605293"/>
            </a:xfrm>
            <a:prstGeom prst="rect">
              <a:avLst/>
            </a:prstGeom>
          </p:spPr>
          <p:txBody>
            <a:bodyPr lIns="0" tIns="0" rIns="0" bIns="0" rtlCol="0" anchor="t">
              <a:spAutoFit/>
            </a:bodyPr>
            <a:lstStyle/>
            <a:p>
              <a:pPr algn="ctr">
                <a:lnSpc>
                  <a:spcPts val="3584"/>
                </a:lnSpc>
              </a:pPr>
              <a:r>
                <a:rPr lang="en-US" sz="2800" spc="173">
                  <a:solidFill>
                    <a:srgbClr val="EDE6E2"/>
                  </a:solidFill>
                  <a:latin typeface="Aharoni"/>
                  <a:cs typeface="Aharoni"/>
                </a:rPr>
                <a:t>By: Ashraf Abdulkhaliq | Hamza Al-Habash | Ammar </a:t>
              </a:r>
              <a:r>
                <a:rPr lang="en-US" sz="2800" spc="173" err="1">
                  <a:solidFill>
                    <a:srgbClr val="EDE6E2"/>
                  </a:solidFill>
                  <a:latin typeface="Aharoni"/>
                  <a:cs typeface="Aharoni"/>
                </a:rPr>
                <a:t>Abushukur</a:t>
              </a:r>
              <a:endParaRPr lang="en-US" sz="2800" spc="173">
                <a:solidFill>
                  <a:srgbClr val="EDE6E2"/>
                </a:solidFill>
                <a:latin typeface="Aharoni"/>
                <a:cs typeface="Aharoni"/>
              </a:endParaRPr>
            </a:p>
          </p:txBody>
        </p:sp>
      </p:grpSp>
      <p:sp>
        <p:nvSpPr>
          <p:cNvPr id="8" name="Freeform 8"/>
          <p:cNvSpPr/>
          <p:nvPr/>
        </p:nvSpPr>
        <p:spPr>
          <a:xfrm rot="996458">
            <a:off x="641369" y="8363476"/>
            <a:ext cx="2709436" cy="1431955"/>
          </a:xfrm>
          <a:custGeom>
            <a:avLst/>
            <a:gdLst/>
            <a:ahLst/>
            <a:cxnLst/>
            <a:rect l="l" t="t" r="r" b="b"/>
            <a:pathLst>
              <a:path w="5060757" h="2507786">
                <a:moveTo>
                  <a:pt x="0" y="0"/>
                </a:moveTo>
                <a:lnTo>
                  <a:pt x="5060757" y="0"/>
                </a:lnTo>
                <a:lnTo>
                  <a:pt x="5060757" y="2507786"/>
                </a:lnTo>
                <a:lnTo>
                  <a:pt x="0" y="2507786"/>
                </a:lnTo>
                <a:lnTo>
                  <a:pt x="0" y="0"/>
                </a:lnTo>
                <a:close/>
              </a:path>
            </a:pathLst>
          </a:custGeom>
          <a:blipFill>
            <a:blip r:embed="rId8">
              <a:extLst>
                <a:ext uri="{96DAC541-7B7A-43D3-8B79-37D633B846F1}">
                  <asvg:svgBlip xmlns:asvg="http://schemas.microsoft.com/office/drawing/2016/SVG/main" r:embed="rId9"/>
                </a:ext>
              </a:extLst>
            </a:blip>
            <a:stretch>
              <a:fillRect t="-19" b="-19"/>
            </a:stretch>
          </a:blipFill>
        </p:spPr>
      </p:sp>
      <p:sp>
        <p:nvSpPr>
          <p:cNvPr id="9" name="Freeform 9"/>
          <p:cNvSpPr/>
          <p:nvPr/>
        </p:nvSpPr>
        <p:spPr>
          <a:xfrm rot="-561043">
            <a:off x="6576096" y="1158241"/>
            <a:ext cx="3594331" cy="1513759"/>
          </a:xfrm>
          <a:custGeom>
            <a:avLst/>
            <a:gdLst/>
            <a:ahLst/>
            <a:cxnLst/>
            <a:rect l="l" t="t" r="r" b="b"/>
            <a:pathLst>
              <a:path w="5889103" h="2374638">
                <a:moveTo>
                  <a:pt x="0" y="0"/>
                </a:moveTo>
                <a:lnTo>
                  <a:pt x="5889103" y="0"/>
                </a:lnTo>
                <a:lnTo>
                  <a:pt x="5889103" y="2374639"/>
                </a:lnTo>
                <a:lnTo>
                  <a:pt x="0" y="2374639"/>
                </a:lnTo>
                <a:lnTo>
                  <a:pt x="0" y="0"/>
                </a:lnTo>
                <a:close/>
              </a:path>
            </a:pathLst>
          </a:custGeom>
          <a:blipFill>
            <a:blip r:embed="rId10">
              <a:extLst>
                <a:ext uri="{96DAC541-7B7A-43D3-8B79-37D633B846F1}">
                  <asvg:svgBlip xmlns:asvg="http://schemas.microsoft.com/office/drawing/2016/SVG/main" r:embed="rId11"/>
                </a:ext>
              </a:extLst>
            </a:blip>
            <a:stretch>
              <a:fillRect t="-184" b="-184"/>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78DD8-EF34-5604-5177-CBFAF0D42E7B}"/>
              </a:ext>
            </a:extLst>
          </p:cNvPr>
          <p:cNvPicPr>
            <a:picLocks noChangeAspect="1"/>
          </p:cNvPicPr>
          <p:nvPr/>
        </p:nvPicPr>
        <p:blipFill>
          <a:blip r:embed="rId2"/>
          <a:stretch>
            <a:fillRect/>
          </a:stretch>
        </p:blipFill>
        <p:spPr>
          <a:xfrm>
            <a:off x="1" y="0"/>
            <a:ext cx="9399494" cy="4653346"/>
          </a:xfrm>
          <a:prstGeom prst="rect">
            <a:avLst/>
          </a:prstGeom>
        </p:spPr>
      </p:pic>
      <p:pic>
        <p:nvPicPr>
          <p:cNvPr id="4" name="Picture 3">
            <a:extLst>
              <a:ext uri="{FF2B5EF4-FFF2-40B4-BE49-F238E27FC236}">
                <a16:creationId xmlns:a16="http://schemas.microsoft.com/office/drawing/2014/main" id="{B6D350AA-98BF-1B0A-A0B5-DBD04455E14A}"/>
              </a:ext>
            </a:extLst>
          </p:cNvPr>
          <p:cNvPicPr>
            <a:picLocks noChangeAspect="1"/>
          </p:cNvPicPr>
          <p:nvPr/>
        </p:nvPicPr>
        <p:blipFill>
          <a:blip r:embed="rId3"/>
          <a:stretch>
            <a:fillRect/>
          </a:stretch>
        </p:blipFill>
        <p:spPr>
          <a:xfrm>
            <a:off x="8780929" y="4665798"/>
            <a:ext cx="9507071" cy="5621202"/>
          </a:xfrm>
          <a:prstGeom prst="rect">
            <a:avLst/>
          </a:prstGeom>
        </p:spPr>
      </p:pic>
      <p:sp>
        <p:nvSpPr>
          <p:cNvPr id="2" name="TextBox 1">
            <a:extLst>
              <a:ext uri="{FF2B5EF4-FFF2-40B4-BE49-F238E27FC236}">
                <a16:creationId xmlns:a16="http://schemas.microsoft.com/office/drawing/2014/main" id="{98E94C8E-709C-0268-69E8-3C1C52439F35}"/>
              </a:ext>
            </a:extLst>
          </p:cNvPr>
          <p:cNvSpPr txBox="1"/>
          <p:nvPr/>
        </p:nvSpPr>
        <p:spPr>
          <a:xfrm>
            <a:off x="9589275" y="1957309"/>
            <a:ext cx="850133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Times New Roman"/>
                <a:cs typeface="Times New Roman"/>
              </a:rPr>
              <a:t>Which </a:t>
            </a:r>
            <a:r>
              <a:rPr lang="en-US" sz="3200">
                <a:solidFill>
                  <a:schemeClr val="bg1"/>
                </a:solidFill>
                <a:latin typeface="Times New Roman"/>
                <a:ea typeface="+mn-lt"/>
                <a:cs typeface="Times New Roman"/>
              </a:rPr>
              <a:t>track</a:t>
            </a:r>
            <a:r>
              <a:rPr lang="en-US" sz="3200">
                <a:solidFill>
                  <a:schemeClr val="bg1"/>
                </a:solidFill>
                <a:latin typeface="Times New Roman"/>
                <a:cs typeface="Times New Roman"/>
              </a:rPr>
              <a:t> holds the highest position as the most popular among the top 10?</a:t>
            </a:r>
            <a:endParaRPr lang="en-US" sz="3200">
              <a:solidFill>
                <a:schemeClr val="bg1"/>
              </a:solidFill>
              <a:latin typeface="Times New Roman"/>
              <a:cs typeface="Calibri"/>
            </a:endParaRPr>
          </a:p>
        </p:txBody>
      </p:sp>
      <p:sp>
        <p:nvSpPr>
          <p:cNvPr id="5" name="TextBox 4">
            <a:extLst>
              <a:ext uri="{FF2B5EF4-FFF2-40B4-BE49-F238E27FC236}">
                <a16:creationId xmlns:a16="http://schemas.microsoft.com/office/drawing/2014/main" id="{8390650E-C3EC-86B2-7A44-6F401976E342}"/>
              </a:ext>
            </a:extLst>
          </p:cNvPr>
          <p:cNvSpPr txBox="1"/>
          <p:nvPr/>
        </p:nvSpPr>
        <p:spPr>
          <a:xfrm>
            <a:off x="279597" y="6807130"/>
            <a:ext cx="850133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Times New Roman"/>
                <a:cs typeface="Times New Roman"/>
              </a:rPr>
              <a:t>How is the popularity of tracks determined for each artist in the dataset?</a:t>
            </a:r>
            <a:endParaRPr lang="en-US" sz="3200">
              <a:solidFill>
                <a:schemeClr val="bg1"/>
              </a:solidFill>
              <a:latin typeface="Times New Roman"/>
              <a:cs typeface="Calibri"/>
            </a:endParaRPr>
          </a:p>
        </p:txBody>
      </p:sp>
    </p:spTree>
    <p:extLst>
      <p:ext uri="{BB962C8B-B14F-4D97-AF65-F5344CB8AC3E}">
        <p14:creationId xmlns:p14="http://schemas.microsoft.com/office/powerpoint/2010/main" val="2452699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587869-2BC4-4F3F-3CEA-9D0F56F587A6}"/>
              </a:ext>
            </a:extLst>
          </p:cNvPr>
          <p:cNvPicPr>
            <a:picLocks noChangeAspect="1"/>
          </p:cNvPicPr>
          <p:nvPr/>
        </p:nvPicPr>
        <p:blipFill>
          <a:blip r:embed="rId2"/>
          <a:stretch>
            <a:fillRect/>
          </a:stretch>
        </p:blipFill>
        <p:spPr>
          <a:xfrm>
            <a:off x="107576" y="0"/>
            <a:ext cx="7632214" cy="5628759"/>
          </a:xfrm>
          <a:prstGeom prst="rect">
            <a:avLst/>
          </a:prstGeom>
        </p:spPr>
      </p:pic>
      <p:pic>
        <p:nvPicPr>
          <p:cNvPr id="16" name="Picture 15">
            <a:extLst>
              <a:ext uri="{FF2B5EF4-FFF2-40B4-BE49-F238E27FC236}">
                <a16:creationId xmlns:a16="http://schemas.microsoft.com/office/drawing/2014/main" id="{F03B69B0-3D32-D27C-DE4C-D14DCF0741D0}"/>
              </a:ext>
            </a:extLst>
          </p:cNvPr>
          <p:cNvPicPr>
            <a:picLocks noChangeAspect="1"/>
          </p:cNvPicPr>
          <p:nvPr/>
        </p:nvPicPr>
        <p:blipFill>
          <a:blip r:embed="rId3"/>
          <a:stretch>
            <a:fillRect/>
          </a:stretch>
        </p:blipFill>
        <p:spPr>
          <a:xfrm>
            <a:off x="107576" y="5628759"/>
            <a:ext cx="4541803" cy="4495458"/>
          </a:xfrm>
          <a:prstGeom prst="rect">
            <a:avLst/>
          </a:prstGeom>
        </p:spPr>
      </p:pic>
      <p:pic>
        <p:nvPicPr>
          <p:cNvPr id="18" name="Picture 17">
            <a:extLst>
              <a:ext uri="{FF2B5EF4-FFF2-40B4-BE49-F238E27FC236}">
                <a16:creationId xmlns:a16="http://schemas.microsoft.com/office/drawing/2014/main" id="{EC85CEC0-1143-2493-A8D6-1FC3D0207687}"/>
              </a:ext>
            </a:extLst>
          </p:cNvPr>
          <p:cNvPicPr>
            <a:picLocks noChangeAspect="1"/>
          </p:cNvPicPr>
          <p:nvPr/>
        </p:nvPicPr>
        <p:blipFill>
          <a:blip r:embed="rId4"/>
          <a:stretch>
            <a:fillRect/>
          </a:stretch>
        </p:blipFill>
        <p:spPr>
          <a:xfrm>
            <a:off x="10548212" y="135577"/>
            <a:ext cx="7500643" cy="5357603"/>
          </a:xfrm>
          <a:prstGeom prst="rect">
            <a:avLst/>
          </a:prstGeom>
        </p:spPr>
      </p:pic>
      <p:sp>
        <p:nvSpPr>
          <p:cNvPr id="19" name="TextBox 18">
            <a:extLst>
              <a:ext uri="{FF2B5EF4-FFF2-40B4-BE49-F238E27FC236}">
                <a16:creationId xmlns:a16="http://schemas.microsoft.com/office/drawing/2014/main" id="{1382889C-8BB8-1640-2D56-99862D997284}"/>
              </a:ext>
            </a:extLst>
          </p:cNvPr>
          <p:cNvSpPr txBox="1"/>
          <p:nvPr/>
        </p:nvSpPr>
        <p:spPr>
          <a:xfrm>
            <a:off x="4854388" y="7651377"/>
            <a:ext cx="7207623" cy="1384995"/>
          </a:xfrm>
          <a:prstGeom prst="rect">
            <a:avLst/>
          </a:prstGeom>
          <a:noFill/>
        </p:spPr>
        <p:txBody>
          <a:bodyPr wrap="square" lIns="91440" tIns="45720" rIns="91440" bIns="45720" rtlCol="0" anchor="t">
            <a:spAutoFit/>
          </a:bodyPr>
          <a:lstStyle/>
          <a:p>
            <a:r>
              <a:rPr lang="en-US" sz="2800">
                <a:solidFill>
                  <a:schemeClr val="bg1"/>
                </a:solidFill>
                <a:latin typeface="Times New Roman"/>
                <a:cs typeface="Times New Roman"/>
              </a:rPr>
              <a:t>The major is dominating for all columns</a:t>
            </a:r>
          </a:p>
          <a:p>
            <a:pPr marL="342900" indent="-342900">
              <a:buFont typeface="Arial"/>
              <a:buChar char="•"/>
            </a:pPr>
            <a:r>
              <a:rPr lang="en-US" sz="2800">
                <a:solidFill>
                  <a:schemeClr val="bg1"/>
                </a:solidFill>
                <a:latin typeface="Times New Roman"/>
                <a:cs typeface="Times New Roman"/>
              </a:rPr>
              <a:t>Major represented by 1</a:t>
            </a:r>
          </a:p>
          <a:p>
            <a:pPr marL="342900" indent="-342900">
              <a:buFont typeface="Arial"/>
              <a:buChar char="•"/>
            </a:pPr>
            <a:r>
              <a:rPr lang="en-US" sz="2800">
                <a:solidFill>
                  <a:schemeClr val="bg1"/>
                </a:solidFill>
                <a:latin typeface="Times New Roman"/>
                <a:cs typeface="Times New Roman"/>
              </a:rPr>
              <a:t>Minor represented by 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622FFD-DB6E-BDEB-3E67-6A8322981B01}"/>
              </a:ext>
            </a:extLst>
          </p:cNvPr>
          <p:cNvPicPr>
            <a:picLocks noChangeAspect="1"/>
          </p:cNvPicPr>
          <p:nvPr/>
        </p:nvPicPr>
        <p:blipFill>
          <a:blip r:embed="rId2"/>
          <a:stretch>
            <a:fillRect/>
          </a:stretch>
        </p:blipFill>
        <p:spPr>
          <a:xfrm>
            <a:off x="0" y="0"/>
            <a:ext cx="18344043" cy="8269941"/>
          </a:xfrm>
          <a:prstGeom prst="rect">
            <a:avLst/>
          </a:prstGeom>
        </p:spPr>
      </p:pic>
      <p:sp>
        <p:nvSpPr>
          <p:cNvPr id="4" name="TextBox 3">
            <a:extLst>
              <a:ext uri="{FF2B5EF4-FFF2-40B4-BE49-F238E27FC236}">
                <a16:creationId xmlns:a16="http://schemas.microsoft.com/office/drawing/2014/main" id="{29A4F41F-A9FA-7B05-0701-711A7291F569}"/>
              </a:ext>
            </a:extLst>
          </p:cNvPr>
          <p:cNvSpPr txBox="1"/>
          <p:nvPr/>
        </p:nvSpPr>
        <p:spPr>
          <a:xfrm>
            <a:off x="3625124" y="8945339"/>
            <a:ext cx="7207623" cy="954107"/>
          </a:xfrm>
          <a:prstGeom prst="rect">
            <a:avLst/>
          </a:prstGeom>
          <a:noFill/>
        </p:spPr>
        <p:txBody>
          <a:bodyPr wrap="square" lIns="91440" tIns="45720" rIns="91440" bIns="45720" rtlCol="0" anchor="t">
            <a:spAutoFit/>
          </a:bodyPr>
          <a:lstStyle/>
          <a:p>
            <a:pPr marL="342900" indent="-342900">
              <a:buFont typeface="Calibri"/>
              <a:buChar char="-"/>
            </a:pPr>
            <a:r>
              <a:rPr lang="en-US" sz="2800">
                <a:solidFill>
                  <a:schemeClr val="bg1"/>
                </a:solidFill>
                <a:latin typeface="Times New Roman"/>
                <a:cs typeface="Times New Roman"/>
              </a:rPr>
              <a:t>Major represented by 1 [orange]</a:t>
            </a:r>
            <a:endParaRPr lang="en-US" sz="2800">
              <a:solidFill>
                <a:schemeClr val="bg1"/>
              </a:solidFill>
              <a:cs typeface="Calibri"/>
            </a:endParaRPr>
          </a:p>
          <a:p>
            <a:pPr marL="342900" indent="-342900">
              <a:buFont typeface="Calibri"/>
              <a:buChar char="-"/>
            </a:pPr>
            <a:r>
              <a:rPr lang="en-US" sz="2800">
                <a:solidFill>
                  <a:schemeClr val="bg1"/>
                </a:solidFill>
                <a:latin typeface="Times New Roman"/>
                <a:cs typeface="Times New Roman"/>
              </a:rPr>
              <a:t>Minor represented by 0 [blue]</a:t>
            </a:r>
            <a:endParaRPr lang="en-US" sz="2800">
              <a:solidFill>
                <a:schemeClr val="bg1"/>
              </a:solidFill>
              <a:latin typeface="Calibri"/>
              <a:cs typeface="Calibri"/>
            </a:endParaRPr>
          </a:p>
        </p:txBody>
      </p:sp>
    </p:spTree>
    <p:extLst>
      <p:ext uri="{BB962C8B-B14F-4D97-AF65-F5344CB8AC3E}">
        <p14:creationId xmlns:p14="http://schemas.microsoft.com/office/powerpoint/2010/main" val="164296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C960D-4415-8391-A428-E0DCD1FB4BF1}"/>
              </a:ext>
            </a:extLst>
          </p:cNvPr>
          <p:cNvPicPr>
            <a:picLocks noChangeAspect="1"/>
          </p:cNvPicPr>
          <p:nvPr/>
        </p:nvPicPr>
        <p:blipFill>
          <a:blip r:embed="rId2"/>
          <a:stretch>
            <a:fillRect/>
          </a:stretch>
        </p:blipFill>
        <p:spPr>
          <a:xfrm>
            <a:off x="-1" y="0"/>
            <a:ext cx="18271081" cy="8027894"/>
          </a:xfrm>
          <a:prstGeom prst="rect">
            <a:avLst/>
          </a:prstGeom>
        </p:spPr>
      </p:pic>
      <p:pic>
        <p:nvPicPr>
          <p:cNvPr id="6" name="Picture 5">
            <a:extLst>
              <a:ext uri="{FF2B5EF4-FFF2-40B4-BE49-F238E27FC236}">
                <a16:creationId xmlns:a16="http://schemas.microsoft.com/office/drawing/2014/main" id="{68B3E3D2-CDBB-35BA-6120-F22E5E9CBC63}"/>
              </a:ext>
            </a:extLst>
          </p:cNvPr>
          <p:cNvPicPr>
            <a:picLocks noChangeAspect="1"/>
          </p:cNvPicPr>
          <p:nvPr/>
        </p:nvPicPr>
        <p:blipFill>
          <a:blip r:embed="rId3"/>
          <a:stretch>
            <a:fillRect/>
          </a:stretch>
        </p:blipFill>
        <p:spPr>
          <a:xfrm>
            <a:off x="0" y="8074959"/>
            <a:ext cx="18271080" cy="1726000"/>
          </a:xfrm>
          <a:prstGeom prst="rect">
            <a:avLst/>
          </a:prstGeom>
        </p:spPr>
      </p:pic>
    </p:spTree>
    <p:extLst>
      <p:ext uri="{BB962C8B-B14F-4D97-AF65-F5344CB8AC3E}">
        <p14:creationId xmlns:p14="http://schemas.microsoft.com/office/powerpoint/2010/main" val="10831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42ABE9-2EC7-0A5C-8307-A2CB5308516B}"/>
              </a:ext>
            </a:extLst>
          </p:cNvPr>
          <p:cNvPicPr>
            <a:picLocks noChangeAspect="1"/>
          </p:cNvPicPr>
          <p:nvPr/>
        </p:nvPicPr>
        <p:blipFill>
          <a:blip r:embed="rId2"/>
          <a:stretch>
            <a:fillRect/>
          </a:stretch>
        </p:blipFill>
        <p:spPr>
          <a:xfrm>
            <a:off x="0" y="0"/>
            <a:ext cx="6131859" cy="4679175"/>
          </a:xfrm>
          <a:prstGeom prst="rect">
            <a:avLst/>
          </a:prstGeom>
        </p:spPr>
      </p:pic>
      <p:pic>
        <p:nvPicPr>
          <p:cNvPr id="10" name="Picture 9">
            <a:extLst>
              <a:ext uri="{FF2B5EF4-FFF2-40B4-BE49-F238E27FC236}">
                <a16:creationId xmlns:a16="http://schemas.microsoft.com/office/drawing/2014/main" id="{DEB9A270-343D-E7B6-988D-D05582B829B0}"/>
              </a:ext>
            </a:extLst>
          </p:cNvPr>
          <p:cNvPicPr>
            <a:picLocks noChangeAspect="1"/>
          </p:cNvPicPr>
          <p:nvPr/>
        </p:nvPicPr>
        <p:blipFill>
          <a:blip r:embed="rId3"/>
          <a:stretch>
            <a:fillRect/>
          </a:stretch>
        </p:blipFill>
        <p:spPr>
          <a:xfrm>
            <a:off x="12135486" y="0"/>
            <a:ext cx="6135607" cy="4679175"/>
          </a:xfrm>
          <a:prstGeom prst="rect">
            <a:avLst/>
          </a:prstGeom>
        </p:spPr>
      </p:pic>
      <p:pic>
        <p:nvPicPr>
          <p:cNvPr id="15" name="Picture 14">
            <a:extLst>
              <a:ext uri="{FF2B5EF4-FFF2-40B4-BE49-F238E27FC236}">
                <a16:creationId xmlns:a16="http://schemas.microsoft.com/office/drawing/2014/main" id="{DDBBFD49-6888-D9B5-E0AE-433DF3A20453}"/>
              </a:ext>
            </a:extLst>
          </p:cNvPr>
          <p:cNvPicPr>
            <a:picLocks noChangeAspect="1"/>
          </p:cNvPicPr>
          <p:nvPr/>
        </p:nvPicPr>
        <p:blipFill>
          <a:blip r:embed="rId4"/>
          <a:stretch>
            <a:fillRect/>
          </a:stretch>
        </p:blipFill>
        <p:spPr>
          <a:xfrm>
            <a:off x="6131858" y="4679175"/>
            <a:ext cx="6003628" cy="5553653"/>
          </a:xfrm>
          <a:prstGeom prst="rect">
            <a:avLst/>
          </a:prstGeom>
        </p:spPr>
      </p:pic>
      <p:sp>
        <p:nvSpPr>
          <p:cNvPr id="3" name="TextBox 2">
            <a:extLst>
              <a:ext uri="{FF2B5EF4-FFF2-40B4-BE49-F238E27FC236}">
                <a16:creationId xmlns:a16="http://schemas.microsoft.com/office/drawing/2014/main" id="{43594DF4-A806-F464-3B07-1043F601CFB1}"/>
              </a:ext>
            </a:extLst>
          </p:cNvPr>
          <p:cNvSpPr txBox="1"/>
          <p:nvPr/>
        </p:nvSpPr>
        <p:spPr>
          <a:xfrm>
            <a:off x="217690" y="6271151"/>
            <a:ext cx="5676435" cy="1661993"/>
          </a:xfrm>
          <a:prstGeom prst="rect">
            <a:avLst/>
          </a:prstGeom>
          <a:noFill/>
        </p:spPr>
        <p:txBody>
          <a:bodyPr wrap="square" lIns="91440" tIns="45720" rIns="91440" bIns="45720" rtlCol="0" anchor="t">
            <a:spAutoFit/>
          </a:bodyPr>
          <a:lstStyle/>
          <a:p>
            <a:r>
              <a:rPr lang="en-US" sz="2800">
                <a:solidFill>
                  <a:schemeClr val="bg1"/>
                </a:solidFill>
                <a:latin typeface="Times New Roman"/>
                <a:cs typeface="Times New Roman"/>
              </a:rPr>
              <a:t>We can understand from this bar plot that our data have only 195 tracks was live from total 14396 tracks.</a:t>
            </a:r>
            <a:br>
              <a:rPr lang="en-US" sz="2800">
                <a:solidFill>
                  <a:schemeClr val="bg1"/>
                </a:solidFill>
                <a:latin typeface="Times New Roman"/>
                <a:cs typeface="Times New Roman"/>
              </a:rPr>
            </a:br>
            <a:endParaRPr lang="en-US">
              <a:solidFill>
                <a:schemeClr val="bg1"/>
              </a:solidFill>
            </a:endParaRPr>
          </a:p>
        </p:txBody>
      </p:sp>
      <p:sp>
        <p:nvSpPr>
          <p:cNvPr id="4" name="TextBox 3">
            <a:extLst>
              <a:ext uri="{FF2B5EF4-FFF2-40B4-BE49-F238E27FC236}">
                <a16:creationId xmlns:a16="http://schemas.microsoft.com/office/drawing/2014/main" id="{4D503CCF-78F1-3FCF-AFC7-24478DC9BE6A}"/>
              </a:ext>
            </a:extLst>
          </p:cNvPr>
          <p:cNvSpPr txBox="1"/>
          <p:nvPr/>
        </p:nvSpPr>
        <p:spPr>
          <a:xfrm>
            <a:off x="6299313" y="1505057"/>
            <a:ext cx="5676435" cy="2092881"/>
          </a:xfrm>
          <a:prstGeom prst="rect">
            <a:avLst/>
          </a:prstGeom>
          <a:noFill/>
        </p:spPr>
        <p:txBody>
          <a:bodyPr wrap="square" lIns="91440" tIns="45720" rIns="91440" bIns="45720" rtlCol="0" anchor="t">
            <a:spAutoFit/>
          </a:bodyPr>
          <a:lstStyle/>
          <a:p>
            <a:r>
              <a:rPr lang="en-US" sz="2800">
                <a:solidFill>
                  <a:schemeClr val="bg1"/>
                </a:solidFill>
                <a:latin typeface="Times New Roman"/>
                <a:cs typeface="Times New Roman"/>
              </a:rPr>
              <a:t>We can understand from this bar plot that our data have 13953 tracks that only music, 430 tracks that music &amp; speech and only 13 track speech.</a:t>
            </a:r>
            <a:br>
              <a:rPr lang="en-US" sz="2800">
                <a:solidFill>
                  <a:schemeClr val="bg1"/>
                </a:solidFill>
                <a:latin typeface="Times New Roman"/>
                <a:cs typeface="Times New Roman"/>
              </a:rPr>
            </a:br>
            <a:endParaRPr lang="en-US">
              <a:solidFill>
                <a:schemeClr val="bg1"/>
              </a:solidFill>
            </a:endParaRPr>
          </a:p>
        </p:txBody>
      </p:sp>
      <p:sp>
        <p:nvSpPr>
          <p:cNvPr id="5" name="TextBox 4">
            <a:extLst>
              <a:ext uri="{FF2B5EF4-FFF2-40B4-BE49-F238E27FC236}">
                <a16:creationId xmlns:a16="http://schemas.microsoft.com/office/drawing/2014/main" id="{52D1F89F-A080-BB4C-975C-357096D9DDF1}"/>
              </a:ext>
            </a:extLst>
          </p:cNvPr>
          <p:cNvSpPr txBox="1"/>
          <p:nvPr/>
        </p:nvSpPr>
        <p:spPr>
          <a:xfrm>
            <a:off x="12359369" y="6055491"/>
            <a:ext cx="5676435" cy="2523768"/>
          </a:xfrm>
          <a:prstGeom prst="rect">
            <a:avLst/>
          </a:prstGeom>
          <a:noFill/>
        </p:spPr>
        <p:txBody>
          <a:bodyPr wrap="square" lIns="91440" tIns="45720" rIns="91440" bIns="45720" rtlCol="0" anchor="t">
            <a:spAutoFit/>
          </a:bodyPr>
          <a:lstStyle/>
          <a:p>
            <a:r>
              <a:rPr lang="en-US" sz="2800">
                <a:solidFill>
                  <a:schemeClr val="bg1"/>
                </a:solidFill>
                <a:latin typeface="Times New Roman"/>
                <a:cs typeface="Times New Roman"/>
              </a:rPr>
              <a:t>We can understand from this bar plot that our data have 7614 tracks that have sad/depression tone, but in the other hand we have 6782 tracks that have happy/cheerful tone.</a:t>
            </a:r>
            <a:br>
              <a:rPr lang="en-US" sz="2800">
                <a:solidFill>
                  <a:schemeClr val="bg1"/>
                </a:solidFill>
                <a:latin typeface="Times New Roman"/>
                <a:cs typeface="Times New Roman"/>
              </a:rPr>
            </a:br>
            <a:endParaRPr lang="en-US">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7570D0B-47F7-3210-7449-9DFFB7EBE219}"/>
              </a:ext>
            </a:extLst>
          </p:cNvPr>
          <p:cNvPicPr>
            <a:picLocks noChangeAspect="1"/>
          </p:cNvPicPr>
          <p:nvPr/>
        </p:nvPicPr>
        <p:blipFill>
          <a:blip r:embed="rId2"/>
          <a:stretch>
            <a:fillRect/>
          </a:stretch>
        </p:blipFill>
        <p:spPr>
          <a:xfrm>
            <a:off x="2554941" y="0"/>
            <a:ext cx="12418359" cy="9064496"/>
          </a:xfrm>
          <a:prstGeom prst="rect">
            <a:avLst/>
          </a:prstGeom>
        </p:spPr>
      </p:pic>
      <p:sp>
        <p:nvSpPr>
          <p:cNvPr id="2" name="TextBox 1">
            <a:extLst>
              <a:ext uri="{FF2B5EF4-FFF2-40B4-BE49-F238E27FC236}">
                <a16:creationId xmlns:a16="http://schemas.microsoft.com/office/drawing/2014/main" id="{D0AE471F-EB51-1878-D5DE-4006B1568358}"/>
              </a:ext>
            </a:extLst>
          </p:cNvPr>
          <p:cNvSpPr txBox="1"/>
          <p:nvPr/>
        </p:nvSpPr>
        <p:spPr>
          <a:xfrm>
            <a:off x="900953" y="8976427"/>
            <a:ext cx="16889506" cy="1200329"/>
          </a:xfrm>
          <a:prstGeom prst="rect">
            <a:avLst/>
          </a:prstGeom>
          <a:noFill/>
        </p:spPr>
        <p:txBody>
          <a:bodyPr wrap="square" rtlCol="0">
            <a:spAutoFit/>
          </a:bodyPr>
          <a:lstStyle/>
          <a:p>
            <a:r>
              <a:rPr lang="en-US" sz="3600">
                <a:solidFill>
                  <a:schemeClr val="bg1"/>
                </a:solidFill>
              </a:rPr>
              <a:t>Is there a relationship between the loudness of a song and its popularity, and does this relationship differ based on the intensity of danceability and energy levels of the songs?</a:t>
            </a:r>
          </a:p>
        </p:txBody>
      </p:sp>
    </p:spTree>
    <p:extLst>
      <p:ext uri="{BB962C8B-B14F-4D97-AF65-F5344CB8AC3E}">
        <p14:creationId xmlns:p14="http://schemas.microsoft.com/office/powerpoint/2010/main" val="1849978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3138855" cy="7219650"/>
            <a:chOff x="0" y="0"/>
            <a:chExt cx="17518473" cy="9626196"/>
          </a:xfrm>
        </p:grpSpPr>
        <p:sp>
          <p:nvSpPr>
            <p:cNvPr id="3" name="TextBox 3"/>
            <p:cNvSpPr txBox="1"/>
            <p:nvPr/>
          </p:nvSpPr>
          <p:spPr>
            <a:xfrm>
              <a:off x="0" y="0"/>
              <a:ext cx="17518473" cy="1312753"/>
            </a:xfrm>
            <a:prstGeom prst="rect">
              <a:avLst/>
            </a:prstGeom>
          </p:spPr>
          <p:txBody>
            <a:bodyPr lIns="0" tIns="0" rIns="0" bIns="0" rtlCol="0" anchor="t">
              <a:spAutoFit/>
            </a:bodyPr>
            <a:lstStyle/>
            <a:p>
              <a:pPr>
                <a:lnSpc>
                  <a:spcPts val="7680"/>
                </a:lnSpc>
              </a:pPr>
              <a:r>
                <a:rPr lang="en-US" sz="6400">
                  <a:solidFill>
                    <a:srgbClr val="EDE6E2"/>
                  </a:solidFill>
                  <a:latin typeface="Knewave"/>
                </a:rPr>
                <a:t>Data Transformation</a:t>
              </a:r>
            </a:p>
          </p:txBody>
        </p:sp>
        <p:sp>
          <p:nvSpPr>
            <p:cNvPr id="4" name="TextBox 4"/>
            <p:cNvSpPr txBox="1"/>
            <p:nvPr/>
          </p:nvSpPr>
          <p:spPr>
            <a:xfrm>
              <a:off x="0" y="1726784"/>
              <a:ext cx="172136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Making data normally distributed(Liveliness)</a:t>
              </a:r>
            </a:p>
          </p:txBody>
        </p:sp>
        <p:sp>
          <p:nvSpPr>
            <p:cNvPr id="5" name="TextBox 5"/>
            <p:cNvSpPr txBox="1"/>
            <p:nvPr/>
          </p:nvSpPr>
          <p:spPr>
            <a:xfrm>
              <a:off x="0" y="3227105"/>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6" name="TextBox 6"/>
            <p:cNvSpPr txBox="1"/>
            <p:nvPr/>
          </p:nvSpPr>
          <p:spPr>
            <a:xfrm>
              <a:off x="0" y="5140325"/>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7" name="TextBox 7"/>
            <p:cNvSpPr txBox="1"/>
            <p:nvPr/>
          </p:nvSpPr>
          <p:spPr>
            <a:xfrm>
              <a:off x="0" y="6008043"/>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8" name="TextBox 8"/>
            <p:cNvSpPr txBox="1"/>
            <p:nvPr/>
          </p:nvSpPr>
          <p:spPr>
            <a:xfrm>
              <a:off x="0" y="8113173"/>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9" name="TextBox 9"/>
            <p:cNvSpPr txBox="1"/>
            <p:nvPr/>
          </p:nvSpPr>
          <p:spPr>
            <a:xfrm>
              <a:off x="0" y="8980891"/>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grpSp>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Arrow: Right 12">
            <a:extLst>
              <a:ext uri="{FF2B5EF4-FFF2-40B4-BE49-F238E27FC236}">
                <a16:creationId xmlns:a16="http://schemas.microsoft.com/office/drawing/2014/main" id="{0C8A236E-4898-BCEE-3D54-989CDF32875C}"/>
              </a:ext>
            </a:extLst>
          </p:cNvPr>
          <p:cNvSpPr/>
          <p:nvPr/>
        </p:nvSpPr>
        <p:spPr>
          <a:xfrm>
            <a:off x="7280695" y="5112824"/>
            <a:ext cx="3234904" cy="12292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LOG</a:t>
            </a:r>
            <a:endParaRPr lang="en-US" sz="2400"/>
          </a:p>
        </p:txBody>
      </p:sp>
      <p:sp>
        <p:nvSpPr>
          <p:cNvPr id="16" name="TextBox 15">
            <a:extLst>
              <a:ext uri="{FF2B5EF4-FFF2-40B4-BE49-F238E27FC236}">
                <a16:creationId xmlns:a16="http://schemas.microsoft.com/office/drawing/2014/main" id="{38D46A5C-9C25-5418-5B76-0AE92D11F964}"/>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1" name="Picture 13" descr="A graph with numbers and lines&#10;&#10;Description automatically generated">
            <a:extLst>
              <a:ext uri="{FF2B5EF4-FFF2-40B4-BE49-F238E27FC236}">
                <a16:creationId xmlns:a16="http://schemas.microsoft.com/office/drawing/2014/main" id="{94983D2E-A7E3-BF9C-0E71-A9449D81FD4A}"/>
              </a:ext>
            </a:extLst>
          </p:cNvPr>
          <p:cNvPicPr>
            <a:picLocks noChangeAspect="1"/>
          </p:cNvPicPr>
          <p:nvPr/>
        </p:nvPicPr>
        <p:blipFill>
          <a:blip r:embed="rId2"/>
          <a:stretch>
            <a:fillRect/>
          </a:stretch>
        </p:blipFill>
        <p:spPr>
          <a:xfrm>
            <a:off x="64002" y="2937249"/>
            <a:ext cx="6888182" cy="5461848"/>
          </a:xfrm>
          <a:prstGeom prst="rect">
            <a:avLst/>
          </a:prstGeom>
        </p:spPr>
      </p:pic>
      <p:pic>
        <p:nvPicPr>
          <p:cNvPr id="14" name="Picture 16">
            <a:extLst>
              <a:ext uri="{FF2B5EF4-FFF2-40B4-BE49-F238E27FC236}">
                <a16:creationId xmlns:a16="http://schemas.microsoft.com/office/drawing/2014/main" id="{CCFFEF55-A1A0-06BD-705C-3770919ED779}"/>
              </a:ext>
            </a:extLst>
          </p:cNvPr>
          <p:cNvPicPr>
            <a:picLocks noChangeAspect="1"/>
          </p:cNvPicPr>
          <p:nvPr/>
        </p:nvPicPr>
        <p:blipFill>
          <a:blip r:embed="rId3"/>
          <a:stretch>
            <a:fillRect/>
          </a:stretch>
        </p:blipFill>
        <p:spPr>
          <a:xfrm>
            <a:off x="10663518" y="2937249"/>
            <a:ext cx="7471718" cy="5874423"/>
          </a:xfrm>
          <a:prstGeom prst="rect">
            <a:avLst/>
          </a:prstGeom>
        </p:spPr>
      </p:pic>
    </p:spTree>
    <p:extLst>
      <p:ext uri="{BB962C8B-B14F-4D97-AF65-F5344CB8AC3E}">
        <p14:creationId xmlns:p14="http://schemas.microsoft.com/office/powerpoint/2010/main" val="2557767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3138855" cy="7219650"/>
            <a:chOff x="0" y="0"/>
            <a:chExt cx="17518473" cy="9626196"/>
          </a:xfrm>
        </p:grpSpPr>
        <p:sp>
          <p:nvSpPr>
            <p:cNvPr id="3" name="TextBox 3"/>
            <p:cNvSpPr txBox="1"/>
            <p:nvPr/>
          </p:nvSpPr>
          <p:spPr>
            <a:xfrm>
              <a:off x="0" y="0"/>
              <a:ext cx="17518473" cy="1312753"/>
            </a:xfrm>
            <a:prstGeom prst="rect">
              <a:avLst/>
            </a:prstGeom>
          </p:spPr>
          <p:txBody>
            <a:bodyPr lIns="0" tIns="0" rIns="0" bIns="0" rtlCol="0" anchor="t">
              <a:spAutoFit/>
            </a:bodyPr>
            <a:lstStyle/>
            <a:p>
              <a:pPr>
                <a:lnSpc>
                  <a:spcPts val="7680"/>
                </a:lnSpc>
              </a:pPr>
              <a:r>
                <a:rPr lang="en-US" sz="6400">
                  <a:solidFill>
                    <a:srgbClr val="EDE6E2"/>
                  </a:solidFill>
                  <a:latin typeface="Knewave"/>
                </a:rPr>
                <a:t>Data Transformation</a:t>
              </a:r>
            </a:p>
          </p:txBody>
        </p:sp>
        <p:sp>
          <p:nvSpPr>
            <p:cNvPr id="4" name="TextBox 4"/>
            <p:cNvSpPr txBox="1"/>
            <p:nvPr/>
          </p:nvSpPr>
          <p:spPr>
            <a:xfrm>
              <a:off x="0" y="1726784"/>
              <a:ext cx="172136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Making data normally distributed (Duration in ms)</a:t>
              </a:r>
            </a:p>
          </p:txBody>
        </p:sp>
        <p:sp>
          <p:nvSpPr>
            <p:cNvPr id="5" name="TextBox 5"/>
            <p:cNvSpPr txBox="1"/>
            <p:nvPr/>
          </p:nvSpPr>
          <p:spPr>
            <a:xfrm>
              <a:off x="0" y="3227105"/>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6" name="TextBox 6"/>
            <p:cNvSpPr txBox="1"/>
            <p:nvPr/>
          </p:nvSpPr>
          <p:spPr>
            <a:xfrm>
              <a:off x="0" y="5140325"/>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7" name="TextBox 7"/>
            <p:cNvSpPr txBox="1"/>
            <p:nvPr/>
          </p:nvSpPr>
          <p:spPr>
            <a:xfrm>
              <a:off x="0" y="6008043"/>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8" name="TextBox 8"/>
            <p:cNvSpPr txBox="1"/>
            <p:nvPr/>
          </p:nvSpPr>
          <p:spPr>
            <a:xfrm>
              <a:off x="0" y="8113173"/>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9" name="TextBox 9"/>
            <p:cNvSpPr txBox="1"/>
            <p:nvPr/>
          </p:nvSpPr>
          <p:spPr>
            <a:xfrm>
              <a:off x="0" y="8980891"/>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grpSp>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Arrow: Right 12">
            <a:extLst>
              <a:ext uri="{FF2B5EF4-FFF2-40B4-BE49-F238E27FC236}">
                <a16:creationId xmlns:a16="http://schemas.microsoft.com/office/drawing/2014/main" id="{0C8A236E-4898-BCEE-3D54-989CDF32875C}"/>
              </a:ext>
            </a:extLst>
          </p:cNvPr>
          <p:cNvSpPr/>
          <p:nvPr/>
        </p:nvSpPr>
        <p:spPr>
          <a:xfrm>
            <a:off x="7644040" y="5150945"/>
            <a:ext cx="3234904" cy="12292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SQRT</a:t>
            </a:r>
          </a:p>
        </p:txBody>
      </p:sp>
      <p:pic>
        <p:nvPicPr>
          <p:cNvPr id="12" name="Picture 14">
            <a:extLst>
              <a:ext uri="{FF2B5EF4-FFF2-40B4-BE49-F238E27FC236}">
                <a16:creationId xmlns:a16="http://schemas.microsoft.com/office/drawing/2014/main" id="{902B0008-B835-F5A9-6875-70534DD5D052}"/>
              </a:ext>
            </a:extLst>
          </p:cNvPr>
          <p:cNvPicPr>
            <a:picLocks noChangeAspect="1"/>
          </p:cNvPicPr>
          <p:nvPr/>
        </p:nvPicPr>
        <p:blipFill>
          <a:blip r:embed="rId2"/>
          <a:stretch>
            <a:fillRect/>
          </a:stretch>
        </p:blipFill>
        <p:spPr>
          <a:xfrm>
            <a:off x="19899" y="3055262"/>
            <a:ext cx="7463930" cy="5980041"/>
          </a:xfrm>
          <a:prstGeom prst="rect">
            <a:avLst/>
          </a:prstGeom>
        </p:spPr>
      </p:pic>
      <p:pic>
        <p:nvPicPr>
          <p:cNvPr id="16" name="Picture 16" descr="A graph with numbers and a blue line&#10;&#10;Description automatically generated">
            <a:extLst>
              <a:ext uri="{FF2B5EF4-FFF2-40B4-BE49-F238E27FC236}">
                <a16:creationId xmlns:a16="http://schemas.microsoft.com/office/drawing/2014/main" id="{2191B9FE-C00C-23FC-197E-3761CF03122D}"/>
              </a:ext>
            </a:extLst>
          </p:cNvPr>
          <p:cNvPicPr>
            <a:picLocks noChangeAspect="1"/>
          </p:cNvPicPr>
          <p:nvPr/>
        </p:nvPicPr>
        <p:blipFill>
          <a:blip r:embed="rId3"/>
          <a:stretch>
            <a:fillRect/>
          </a:stretch>
        </p:blipFill>
        <p:spPr>
          <a:xfrm>
            <a:off x="10993514" y="2925182"/>
            <a:ext cx="7274587" cy="58951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907676" y="318174"/>
            <a:ext cx="11195755" cy="2859012"/>
            <a:chOff x="0" y="0"/>
            <a:chExt cx="14927673" cy="3812016"/>
          </a:xfrm>
        </p:grpSpPr>
        <p:sp>
          <p:nvSpPr>
            <p:cNvPr id="3" name="TextBox 3"/>
            <p:cNvSpPr txBox="1"/>
            <p:nvPr/>
          </p:nvSpPr>
          <p:spPr>
            <a:xfrm>
              <a:off x="0" y="0"/>
              <a:ext cx="14927673" cy="1312753"/>
            </a:xfrm>
            <a:prstGeom prst="rect">
              <a:avLst/>
            </a:prstGeom>
          </p:spPr>
          <p:txBody>
            <a:bodyPr lIns="0" tIns="0" rIns="0" bIns="0" rtlCol="0" anchor="t">
              <a:spAutoFit/>
            </a:bodyPr>
            <a:lstStyle/>
            <a:p>
              <a:pPr>
                <a:lnSpc>
                  <a:spcPts val="7680"/>
                </a:lnSpc>
              </a:pPr>
              <a:r>
                <a:rPr lang="en-US" sz="6400">
                  <a:solidFill>
                    <a:srgbClr val="EDE6E2"/>
                  </a:solidFill>
                  <a:latin typeface="Knewave"/>
                </a:rPr>
                <a:t>Data Transformation</a:t>
              </a:r>
            </a:p>
          </p:txBody>
        </p:sp>
        <p:sp>
          <p:nvSpPr>
            <p:cNvPr id="4" name="TextBox 4"/>
            <p:cNvSpPr txBox="1"/>
            <p:nvPr/>
          </p:nvSpPr>
          <p:spPr>
            <a:xfrm>
              <a:off x="0" y="1248073"/>
              <a:ext cx="14013277" cy="1333699"/>
            </a:xfrm>
            <a:prstGeom prst="rect">
              <a:avLst/>
            </a:prstGeom>
          </p:spPr>
          <p:txBody>
            <a:bodyPr wrap="square" lIns="0" tIns="0" rIns="0" bIns="0" rtlCol="0" anchor="t">
              <a:spAutoFit/>
            </a:bodyPr>
            <a:lstStyle/>
            <a:p>
              <a:pPr>
                <a:lnSpc>
                  <a:spcPts val="3875"/>
                </a:lnSpc>
              </a:pPr>
              <a:r>
                <a:rPr lang="en-US" sz="3400" spc="238">
                  <a:solidFill>
                    <a:srgbClr val="EDE6E2"/>
                  </a:solidFill>
                  <a:latin typeface="Quicksand Bold"/>
                </a:rPr>
                <a:t>Making data normally distributed (Loudness) with scaling</a:t>
              </a:r>
            </a:p>
          </p:txBody>
        </p:sp>
        <p:sp>
          <p:nvSpPr>
            <p:cNvPr id="5" name="TextBox 5"/>
            <p:cNvSpPr txBox="1"/>
            <p:nvPr/>
          </p:nvSpPr>
          <p:spPr>
            <a:xfrm>
              <a:off x="0" y="3166711"/>
              <a:ext cx="14013277" cy="645305"/>
            </a:xfrm>
            <a:prstGeom prst="rect">
              <a:avLst/>
            </a:prstGeom>
          </p:spPr>
          <p:txBody>
            <a:bodyPr lIns="0" tIns="0" rIns="0" bIns="0" rtlCol="0" anchor="t">
              <a:spAutoFit/>
            </a:bodyPr>
            <a:lstStyle/>
            <a:p>
              <a:pPr>
                <a:lnSpc>
                  <a:spcPts val="4238"/>
                </a:lnSpc>
              </a:pPr>
              <a:endParaRPr lang="en-US" sz="2600" spc="156">
                <a:solidFill>
                  <a:srgbClr val="EDE6E2"/>
                </a:solidFill>
                <a:latin typeface="Quicksand"/>
              </a:endParaRPr>
            </a:p>
          </p:txBody>
        </p:sp>
      </p:grpSp>
      <p:pic>
        <p:nvPicPr>
          <p:cNvPr id="7" name="Picture 7" descr="A graph of a number of blue lines&#10;&#10;Description automatically generated">
            <a:extLst>
              <a:ext uri="{FF2B5EF4-FFF2-40B4-BE49-F238E27FC236}">
                <a16:creationId xmlns:a16="http://schemas.microsoft.com/office/drawing/2014/main" id="{085F1752-EDA8-6741-C024-E1B3C3DA06C7}"/>
              </a:ext>
            </a:extLst>
          </p:cNvPr>
          <p:cNvPicPr>
            <a:picLocks noChangeAspect="1"/>
          </p:cNvPicPr>
          <p:nvPr/>
        </p:nvPicPr>
        <p:blipFill>
          <a:blip r:embed="rId2"/>
          <a:stretch>
            <a:fillRect/>
          </a:stretch>
        </p:blipFill>
        <p:spPr>
          <a:xfrm>
            <a:off x="25880" y="2772070"/>
            <a:ext cx="7746520" cy="6200189"/>
          </a:xfrm>
          <a:prstGeom prst="rect">
            <a:avLst/>
          </a:prstGeom>
        </p:spPr>
      </p:pic>
      <p:sp>
        <p:nvSpPr>
          <p:cNvPr id="8" name="Arrow: Right 7">
            <a:extLst>
              <a:ext uri="{FF2B5EF4-FFF2-40B4-BE49-F238E27FC236}">
                <a16:creationId xmlns:a16="http://schemas.microsoft.com/office/drawing/2014/main" id="{EB06E9A4-9EF9-15DB-D5CC-42516119E37B}"/>
              </a:ext>
            </a:extLst>
          </p:cNvPr>
          <p:cNvSpPr/>
          <p:nvPr/>
        </p:nvSpPr>
        <p:spPr>
          <a:xfrm>
            <a:off x="7828471" y="5460091"/>
            <a:ext cx="2329132" cy="12292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cs typeface="Calibri"/>
              </a:rPr>
              <a:t>CBRT</a:t>
            </a:r>
            <a:endParaRPr lang="en-US" sz="2400"/>
          </a:p>
        </p:txBody>
      </p:sp>
      <p:sp>
        <p:nvSpPr>
          <p:cNvPr id="9" name="TextBox 8">
            <a:extLst>
              <a:ext uri="{FF2B5EF4-FFF2-40B4-BE49-F238E27FC236}">
                <a16:creationId xmlns:a16="http://schemas.microsoft.com/office/drawing/2014/main" id="{94965DEB-EDA6-327C-783F-F67CE879FFC1}"/>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0" name="Picture 10" descr="A blue graph with numbers&#10;&#10;Description automatically generated">
            <a:extLst>
              <a:ext uri="{FF2B5EF4-FFF2-40B4-BE49-F238E27FC236}">
                <a16:creationId xmlns:a16="http://schemas.microsoft.com/office/drawing/2014/main" id="{230090D2-EDC9-F86F-76B4-11103608CB1C}"/>
              </a:ext>
            </a:extLst>
          </p:cNvPr>
          <p:cNvPicPr>
            <a:picLocks noChangeAspect="1"/>
          </p:cNvPicPr>
          <p:nvPr/>
        </p:nvPicPr>
        <p:blipFill>
          <a:blip r:embed="rId3"/>
          <a:stretch>
            <a:fillRect/>
          </a:stretch>
        </p:blipFill>
        <p:spPr>
          <a:xfrm>
            <a:off x="10213675" y="2693207"/>
            <a:ext cx="8048444" cy="609110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3138855" cy="7219650"/>
            <a:chOff x="0" y="0"/>
            <a:chExt cx="17518473" cy="9626196"/>
          </a:xfrm>
        </p:grpSpPr>
        <p:sp>
          <p:nvSpPr>
            <p:cNvPr id="3" name="TextBox 3"/>
            <p:cNvSpPr txBox="1"/>
            <p:nvPr/>
          </p:nvSpPr>
          <p:spPr>
            <a:xfrm>
              <a:off x="0" y="0"/>
              <a:ext cx="17518473" cy="1312753"/>
            </a:xfrm>
            <a:prstGeom prst="rect">
              <a:avLst/>
            </a:prstGeom>
          </p:spPr>
          <p:txBody>
            <a:bodyPr lIns="0" tIns="0" rIns="0" bIns="0" rtlCol="0" anchor="t">
              <a:spAutoFit/>
            </a:bodyPr>
            <a:lstStyle/>
            <a:p>
              <a:pPr>
                <a:lnSpc>
                  <a:spcPts val="7680"/>
                </a:lnSpc>
              </a:pPr>
              <a:r>
                <a:rPr lang="en-US" sz="6400">
                  <a:solidFill>
                    <a:srgbClr val="EDE6E2"/>
                  </a:solidFill>
                  <a:latin typeface="Knewave"/>
                </a:rPr>
                <a:t>Data Transformation</a:t>
              </a:r>
            </a:p>
          </p:txBody>
        </p:sp>
        <p:sp>
          <p:nvSpPr>
            <p:cNvPr id="4" name="TextBox 4"/>
            <p:cNvSpPr txBox="1"/>
            <p:nvPr/>
          </p:nvSpPr>
          <p:spPr>
            <a:xfrm>
              <a:off x="0" y="1726784"/>
              <a:ext cx="172136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Making data normally distributed(Speechiness)</a:t>
              </a:r>
            </a:p>
          </p:txBody>
        </p:sp>
        <p:sp>
          <p:nvSpPr>
            <p:cNvPr id="5" name="TextBox 5"/>
            <p:cNvSpPr txBox="1"/>
            <p:nvPr/>
          </p:nvSpPr>
          <p:spPr>
            <a:xfrm>
              <a:off x="0" y="3227105"/>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6" name="TextBox 6"/>
            <p:cNvSpPr txBox="1"/>
            <p:nvPr/>
          </p:nvSpPr>
          <p:spPr>
            <a:xfrm>
              <a:off x="0" y="5140325"/>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7" name="TextBox 7"/>
            <p:cNvSpPr txBox="1"/>
            <p:nvPr/>
          </p:nvSpPr>
          <p:spPr>
            <a:xfrm>
              <a:off x="0" y="6008043"/>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8" name="TextBox 8"/>
            <p:cNvSpPr txBox="1"/>
            <p:nvPr/>
          </p:nvSpPr>
          <p:spPr>
            <a:xfrm>
              <a:off x="0" y="8113173"/>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9" name="TextBox 9"/>
            <p:cNvSpPr txBox="1"/>
            <p:nvPr/>
          </p:nvSpPr>
          <p:spPr>
            <a:xfrm>
              <a:off x="0" y="8980891"/>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grpSp>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Arrow: Right 12">
            <a:extLst>
              <a:ext uri="{FF2B5EF4-FFF2-40B4-BE49-F238E27FC236}">
                <a16:creationId xmlns:a16="http://schemas.microsoft.com/office/drawing/2014/main" id="{0C8A236E-4898-BCEE-3D54-989CDF32875C}"/>
              </a:ext>
            </a:extLst>
          </p:cNvPr>
          <p:cNvSpPr/>
          <p:nvPr/>
        </p:nvSpPr>
        <p:spPr>
          <a:xfrm>
            <a:off x="7190399" y="5143969"/>
            <a:ext cx="3234904" cy="12292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Reciprocal</a:t>
            </a:r>
            <a:endParaRPr lang="en-US" sz="2400"/>
          </a:p>
        </p:txBody>
      </p:sp>
      <p:pic>
        <p:nvPicPr>
          <p:cNvPr id="11" name="Picture 13" descr="A graph with a blue line&#10;&#10;Description automatically generated">
            <a:extLst>
              <a:ext uri="{FF2B5EF4-FFF2-40B4-BE49-F238E27FC236}">
                <a16:creationId xmlns:a16="http://schemas.microsoft.com/office/drawing/2014/main" id="{00A294D6-DC16-7A87-BC4D-94FE67079B48}"/>
              </a:ext>
            </a:extLst>
          </p:cNvPr>
          <p:cNvPicPr>
            <a:picLocks noChangeAspect="1"/>
          </p:cNvPicPr>
          <p:nvPr/>
        </p:nvPicPr>
        <p:blipFill>
          <a:blip r:embed="rId2"/>
          <a:stretch>
            <a:fillRect/>
          </a:stretch>
        </p:blipFill>
        <p:spPr>
          <a:xfrm>
            <a:off x="116456" y="3569149"/>
            <a:ext cx="6905444" cy="5003380"/>
          </a:xfrm>
          <a:prstGeom prst="rect">
            <a:avLst/>
          </a:prstGeom>
        </p:spPr>
      </p:pic>
      <p:pic>
        <p:nvPicPr>
          <p:cNvPr id="14" name="Picture 15" descr="A blue graph with numbers&#10;&#10;Description automatically generated">
            <a:extLst>
              <a:ext uri="{FF2B5EF4-FFF2-40B4-BE49-F238E27FC236}">
                <a16:creationId xmlns:a16="http://schemas.microsoft.com/office/drawing/2014/main" id="{C3212B42-062B-01B9-86CF-3D70505716AE}"/>
              </a:ext>
            </a:extLst>
          </p:cNvPr>
          <p:cNvPicPr>
            <a:picLocks noChangeAspect="1"/>
          </p:cNvPicPr>
          <p:nvPr/>
        </p:nvPicPr>
        <p:blipFill>
          <a:blip r:embed="rId3"/>
          <a:stretch>
            <a:fillRect/>
          </a:stretch>
        </p:blipFill>
        <p:spPr>
          <a:xfrm>
            <a:off x="10640683" y="3575649"/>
            <a:ext cx="6603520" cy="4947249"/>
          </a:xfrm>
          <a:prstGeom prst="rect">
            <a:avLst/>
          </a:prstGeom>
        </p:spPr>
      </p:pic>
    </p:spTree>
    <p:extLst>
      <p:ext uri="{BB962C8B-B14F-4D97-AF65-F5344CB8AC3E}">
        <p14:creationId xmlns:p14="http://schemas.microsoft.com/office/powerpoint/2010/main" val="2360191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2" name="TextBox 2"/>
          <p:cNvSpPr txBox="1"/>
          <p:nvPr/>
        </p:nvSpPr>
        <p:spPr>
          <a:xfrm>
            <a:off x="350942" y="287083"/>
            <a:ext cx="10806404" cy="987450"/>
          </a:xfrm>
          <a:prstGeom prst="rect">
            <a:avLst/>
          </a:prstGeom>
        </p:spPr>
        <p:txBody>
          <a:bodyPr lIns="0" tIns="0" rIns="0" bIns="0" rtlCol="0" anchor="t">
            <a:spAutoFit/>
          </a:bodyPr>
          <a:lstStyle/>
          <a:p>
            <a:pPr>
              <a:lnSpc>
                <a:spcPts val="7680"/>
              </a:lnSpc>
            </a:pPr>
            <a:r>
              <a:rPr lang="en-US" sz="6400">
                <a:solidFill>
                  <a:srgbClr val="20212A"/>
                </a:solidFill>
                <a:latin typeface="Aharoni" panose="02010803020104030203" pitchFamily="2" charset="-79"/>
                <a:cs typeface="Aharoni" panose="02010803020104030203" pitchFamily="2" charset="-79"/>
              </a:rPr>
              <a:t>DATASET DESCREPTION</a:t>
            </a:r>
          </a:p>
        </p:txBody>
      </p:sp>
      <p:sp>
        <p:nvSpPr>
          <p:cNvPr id="3" name="TextBox 3"/>
          <p:cNvSpPr txBox="1"/>
          <p:nvPr/>
        </p:nvSpPr>
        <p:spPr>
          <a:xfrm>
            <a:off x="350942" y="1495185"/>
            <a:ext cx="8455689" cy="492633"/>
          </a:xfrm>
          <a:prstGeom prst="rect">
            <a:avLst/>
          </a:prstGeom>
        </p:spPr>
        <p:txBody>
          <a:bodyPr lIns="0" tIns="0" rIns="0" bIns="0" rtlCol="0" anchor="t">
            <a:spAutoFit/>
          </a:bodyPr>
          <a:lstStyle/>
          <a:p>
            <a:pPr>
              <a:lnSpc>
                <a:spcPts val="3875"/>
              </a:lnSpc>
            </a:pPr>
            <a:r>
              <a:rPr lang="en-US" sz="3400" spc="238">
                <a:solidFill>
                  <a:srgbClr val="EDE6E2"/>
                </a:solidFill>
                <a:latin typeface="Quicksand Bold"/>
              </a:rPr>
              <a:t>OUR DISCUSSION POINTS</a:t>
            </a:r>
          </a:p>
        </p:txBody>
      </p:sp>
      <p:sp>
        <p:nvSpPr>
          <p:cNvPr id="4" name="TextBox 4"/>
          <p:cNvSpPr txBox="1"/>
          <p:nvPr/>
        </p:nvSpPr>
        <p:spPr>
          <a:xfrm>
            <a:off x="211948" y="2092593"/>
            <a:ext cx="13481758" cy="6448881"/>
          </a:xfrm>
          <a:prstGeom prst="rect">
            <a:avLst/>
          </a:prstGeom>
        </p:spPr>
        <p:txBody>
          <a:bodyPr lIns="0" tIns="0" rIns="0" bIns="0" rtlCol="0" anchor="t">
            <a:spAutoFit/>
          </a:bodyPr>
          <a:lstStyle/>
          <a:p>
            <a:pPr marL="518160" lvl="1" indent="-259080">
              <a:lnSpc>
                <a:spcPts val="3912"/>
              </a:lnSpc>
              <a:buFont typeface="Arial"/>
              <a:buChar char="•"/>
            </a:pPr>
            <a:r>
              <a:rPr lang="en-US" sz="2400" spc="144">
                <a:solidFill>
                  <a:schemeClr val="bg1"/>
                </a:solidFill>
                <a:latin typeface="Times New Roman"/>
                <a:cs typeface="Aharoni"/>
              </a:rPr>
              <a:t>artist: Name of the Artist.</a:t>
            </a:r>
          </a:p>
          <a:p>
            <a:pPr marL="518160" lvl="1" indent="-259080">
              <a:lnSpc>
                <a:spcPts val="3912"/>
              </a:lnSpc>
              <a:buFont typeface="Arial"/>
              <a:buChar char="•"/>
            </a:pPr>
            <a:r>
              <a:rPr lang="en-US" sz="2400" spc="144">
                <a:solidFill>
                  <a:schemeClr val="bg1"/>
                </a:solidFill>
                <a:latin typeface="Times New Roman"/>
                <a:cs typeface="Aharoni"/>
              </a:rPr>
              <a:t>song: Name of the Track.</a:t>
            </a:r>
          </a:p>
          <a:p>
            <a:pPr marL="518160" lvl="1" indent="-259080">
              <a:lnSpc>
                <a:spcPts val="3912"/>
              </a:lnSpc>
              <a:buFont typeface="Arial"/>
              <a:buChar char="•"/>
            </a:pPr>
            <a:r>
              <a:rPr lang="en-US" sz="2400" spc="144">
                <a:solidFill>
                  <a:schemeClr val="bg1"/>
                </a:solidFill>
                <a:latin typeface="Times New Roman"/>
                <a:cs typeface="Aharoni"/>
              </a:rPr>
              <a:t>popularity: The </a:t>
            </a:r>
            <a:r>
              <a:rPr lang="en-US" sz="2400" b="1" spc="144">
                <a:solidFill>
                  <a:schemeClr val="bg1"/>
                </a:solidFill>
                <a:latin typeface="Times New Roman"/>
                <a:cs typeface="Aharoni"/>
              </a:rPr>
              <a:t>higher</a:t>
            </a:r>
            <a:r>
              <a:rPr lang="en-US" sz="2400" spc="144">
                <a:solidFill>
                  <a:schemeClr val="bg1"/>
                </a:solidFill>
                <a:latin typeface="Times New Roman"/>
                <a:cs typeface="Aharoni"/>
              </a:rPr>
              <a:t> the value the more popular the song is.</a:t>
            </a:r>
          </a:p>
          <a:p>
            <a:pPr marL="518160" lvl="1" indent="-259080">
              <a:lnSpc>
                <a:spcPts val="3912"/>
              </a:lnSpc>
              <a:buFont typeface="Arial"/>
              <a:buChar char="•"/>
            </a:pPr>
            <a:r>
              <a:rPr lang="en-US" sz="2400" spc="144">
                <a:solidFill>
                  <a:schemeClr val="bg1"/>
                </a:solidFill>
                <a:latin typeface="Times New Roman"/>
                <a:cs typeface="Aharoni"/>
              </a:rPr>
              <a:t>danceability: Danceability describes how suitable a track is for dancing based on a combination of musical elements including tempo, rhythm</a:t>
            </a:r>
          </a:p>
          <a:p>
            <a:pPr marL="518160" lvl="1" indent="-259080">
              <a:lnSpc>
                <a:spcPts val="3912"/>
              </a:lnSpc>
              <a:buFont typeface="Arial"/>
              <a:buChar char="•"/>
            </a:pPr>
            <a:r>
              <a:rPr lang="en-US" sz="2400" spc="144">
                <a:solidFill>
                  <a:schemeClr val="bg1"/>
                </a:solidFill>
                <a:latin typeface="Times New Roman"/>
                <a:cs typeface="Aharoni"/>
              </a:rPr>
              <a:t>energy: Energy is a measure from 0.0 to 1.0 and represents a perceptual measure of intensity and activity.</a:t>
            </a:r>
          </a:p>
          <a:p>
            <a:pPr marL="518160" lvl="1" indent="-259080">
              <a:lnSpc>
                <a:spcPts val="3912"/>
              </a:lnSpc>
              <a:buFont typeface="Arial"/>
              <a:buChar char="•"/>
            </a:pPr>
            <a:r>
              <a:rPr lang="en-US" sz="2400" spc="144">
                <a:solidFill>
                  <a:schemeClr val="bg1"/>
                </a:solidFill>
                <a:latin typeface="Times New Roman"/>
                <a:cs typeface="Aharoni"/>
              </a:rPr>
              <a:t>key: The key the track is in. Integers map to pitches using standard Pitch Class notation.</a:t>
            </a:r>
          </a:p>
          <a:p>
            <a:pPr marL="518160" lvl="1" indent="-259080">
              <a:lnSpc>
                <a:spcPts val="3912"/>
              </a:lnSpc>
              <a:buFont typeface="Arial"/>
              <a:buChar char="•"/>
            </a:pPr>
            <a:r>
              <a:rPr lang="en-US" sz="2400" spc="144">
                <a:solidFill>
                  <a:schemeClr val="bg1"/>
                </a:solidFill>
                <a:latin typeface="Times New Roman"/>
                <a:cs typeface="Aharoni"/>
              </a:rPr>
              <a:t>loudness: The overall loudness of a track in decibels (dB). Loudness values are averaged across the entire track and are useful for comparing relative</a:t>
            </a:r>
          </a:p>
          <a:p>
            <a:pPr marL="518160" lvl="1" indent="-259080">
              <a:lnSpc>
                <a:spcPts val="3912"/>
              </a:lnSpc>
              <a:buFont typeface="Arial"/>
              <a:buChar char="•"/>
            </a:pPr>
            <a:r>
              <a:rPr lang="en-US" sz="2400" spc="144">
                <a:solidFill>
                  <a:schemeClr val="bg1"/>
                </a:solidFill>
                <a:latin typeface="Times New Roman"/>
                <a:cs typeface="Aharoni"/>
              </a:rPr>
              <a:t>mode: Mode indicates the modality (major or minor) of a track, the type of scale from which its melodic content is derived. Major is represented by 1 and minor is 0.</a:t>
            </a:r>
          </a:p>
          <a:p>
            <a:pPr>
              <a:lnSpc>
                <a:spcPts val="3911"/>
              </a:lnSpc>
            </a:pPr>
            <a:endParaRPr lang="en-US" sz="2400" spc="144">
              <a:solidFill>
                <a:schemeClr val="bg1"/>
              </a:solidFill>
              <a:latin typeface="Times New Roman"/>
              <a:cs typeface="Aharoni"/>
            </a:endParaRPr>
          </a:p>
        </p:txBody>
      </p:sp>
      <p:sp>
        <p:nvSpPr>
          <p:cNvPr id="5" name="Freeform 5"/>
          <p:cNvSpPr/>
          <p:nvPr/>
        </p:nvSpPr>
        <p:spPr>
          <a:xfrm rot="996458">
            <a:off x="13943588" y="7830326"/>
            <a:ext cx="3911228" cy="1938153"/>
          </a:xfrm>
          <a:custGeom>
            <a:avLst/>
            <a:gdLst/>
            <a:ahLst/>
            <a:cxnLst/>
            <a:rect l="l" t="t" r="r" b="b"/>
            <a:pathLst>
              <a:path w="3911228" h="1938153">
                <a:moveTo>
                  <a:pt x="0" y="0"/>
                </a:moveTo>
                <a:lnTo>
                  <a:pt x="3911228" y="0"/>
                </a:lnTo>
                <a:lnTo>
                  <a:pt x="3911228" y="1938153"/>
                </a:lnTo>
                <a:lnTo>
                  <a:pt x="0" y="1938153"/>
                </a:lnTo>
                <a:lnTo>
                  <a:pt x="0" y="0"/>
                </a:lnTo>
                <a:close/>
              </a:path>
            </a:pathLst>
          </a:custGeom>
          <a:blipFill>
            <a:blip r:embed="rId2">
              <a:extLst>
                <a:ext uri="{96DAC541-7B7A-43D3-8B79-37D633B846F1}">
                  <asvg:svgBlip xmlns:asvg="http://schemas.microsoft.com/office/drawing/2016/SVG/main" r:embed="rId3"/>
                </a:ext>
              </a:extLst>
            </a:blip>
            <a:stretch>
              <a:fillRect t="-19" b="-19"/>
            </a:stretch>
          </a:blipFill>
        </p:spPr>
      </p:sp>
      <p:sp>
        <p:nvSpPr>
          <p:cNvPr id="6" name="Freeform 6"/>
          <p:cNvSpPr/>
          <p:nvPr/>
        </p:nvSpPr>
        <p:spPr>
          <a:xfrm rot="2001851">
            <a:off x="15067562" y="164309"/>
            <a:ext cx="3007714" cy="2188649"/>
          </a:xfrm>
          <a:custGeom>
            <a:avLst/>
            <a:gdLst/>
            <a:ahLst/>
            <a:cxnLst/>
            <a:rect l="l" t="t" r="r" b="b"/>
            <a:pathLst>
              <a:path w="3007714" h="2188649">
                <a:moveTo>
                  <a:pt x="0" y="0"/>
                </a:moveTo>
                <a:lnTo>
                  <a:pt x="3007714" y="0"/>
                </a:lnTo>
                <a:lnTo>
                  <a:pt x="3007714" y="2188649"/>
                </a:lnTo>
                <a:lnTo>
                  <a:pt x="0" y="2188649"/>
                </a:lnTo>
                <a:lnTo>
                  <a:pt x="0" y="0"/>
                </a:lnTo>
                <a:close/>
              </a:path>
            </a:pathLst>
          </a:custGeom>
          <a:blipFill>
            <a:blip r:embed="rId4">
              <a:extLst>
                <a:ext uri="{96DAC541-7B7A-43D3-8B79-37D633B846F1}">
                  <asvg:svgBlip xmlns:asvg="http://schemas.microsoft.com/office/drawing/2016/SVG/main" r:embed="rId5"/>
                </a:ext>
              </a:extLst>
            </a:blip>
            <a:stretch>
              <a:fillRect l="-81" r="-81"/>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934571" y="410135"/>
            <a:ext cx="13138855" cy="7219650"/>
            <a:chOff x="0" y="0"/>
            <a:chExt cx="17518473" cy="9626196"/>
          </a:xfrm>
        </p:grpSpPr>
        <p:sp>
          <p:nvSpPr>
            <p:cNvPr id="3" name="TextBox 3"/>
            <p:cNvSpPr txBox="1"/>
            <p:nvPr/>
          </p:nvSpPr>
          <p:spPr>
            <a:xfrm>
              <a:off x="0" y="0"/>
              <a:ext cx="17518473" cy="1312753"/>
            </a:xfrm>
            <a:prstGeom prst="rect">
              <a:avLst/>
            </a:prstGeom>
          </p:spPr>
          <p:txBody>
            <a:bodyPr lIns="0" tIns="0" rIns="0" bIns="0" rtlCol="0" anchor="t">
              <a:spAutoFit/>
            </a:bodyPr>
            <a:lstStyle/>
            <a:p>
              <a:pPr>
                <a:lnSpc>
                  <a:spcPts val="7680"/>
                </a:lnSpc>
              </a:pPr>
              <a:r>
                <a:rPr lang="en-US" sz="6400">
                  <a:solidFill>
                    <a:srgbClr val="EDE6E2"/>
                  </a:solidFill>
                  <a:latin typeface="Knewave"/>
                </a:rPr>
                <a:t>Data Transformation</a:t>
              </a:r>
            </a:p>
          </p:txBody>
        </p:sp>
        <p:sp>
          <p:nvSpPr>
            <p:cNvPr id="4" name="TextBox 4"/>
            <p:cNvSpPr txBox="1"/>
            <p:nvPr/>
          </p:nvSpPr>
          <p:spPr>
            <a:xfrm>
              <a:off x="0" y="1726784"/>
              <a:ext cx="172136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Making data normally distributed(Acousticness)</a:t>
              </a:r>
            </a:p>
          </p:txBody>
        </p:sp>
        <p:sp>
          <p:nvSpPr>
            <p:cNvPr id="5" name="TextBox 5"/>
            <p:cNvSpPr txBox="1"/>
            <p:nvPr/>
          </p:nvSpPr>
          <p:spPr>
            <a:xfrm>
              <a:off x="0" y="3227105"/>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6" name="TextBox 6"/>
            <p:cNvSpPr txBox="1"/>
            <p:nvPr/>
          </p:nvSpPr>
          <p:spPr>
            <a:xfrm>
              <a:off x="0" y="5140325"/>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7" name="TextBox 7"/>
            <p:cNvSpPr txBox="1"/>
            <p:nvPr/>
          </p:nvSpPr>
          <p:spPr>
            <a:xfrm>
              <a:off x="0" y="6008043"/>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8" name="TextBox 8"/>
            <p:cNvSpPr txBox="1"/>
            <p:nvPr/>
          </p:nvSpPr>
          <p:spPr>
            <a:xfrm>
              <a:off x="0" y="8113173"/>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9" name="TextBox 9"/>
            <p:cNvSpPr txBox="1"/>
            <p:nvPr/>
          </p:nvSpPr>
          <p:spPr>
            <a:xfrm>
              <a:off x="0" y="8980891"/>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grpSp>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Arrow: Right 12">
            <a:extLst>
              <a:ext uri="{FF2B5EF4-FFF2-40B4-BE49-F238E27FC236}">
                <a16:creationId xmlns:a16="http://schemas.microsoft.com/office/drawing/2014/main" id="{0C8A236E-4898-BCEE-3D54-989CDF32875C}"/>
              </a:ext>
            </a:extLst>
          </p:cNvPr>
          <p:cNvSpPr/>
          <p:nvPr/>
        </p:nvSpPr>
        <p:spPr>
          <a:xfrm>
            <a:off x="7933765" y="5144878"/>
            <a:ext cx="2581834" cy="11972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CBRT</a:t>
            </a:r>
            <a:endParaRPr lang="en-US" sz="2400"/>
          </a:p>
        </p:txBody>
      </p:sp>
      <p:pic>
        <p:nvPicPr>
          <p:cNvPr id="11" name="Picture 11" descr="A graph with blue lines&#10;&#10;Description automatically generated">
            <a:extLst>
              <a:ext uri="{FF2B5EF4-FFF2-40B4-BE49-F238E27FC236}">
                <a16:creationId xmlns:a16="http://schemas.microsoft.com/office/drawing/2014/main" id="{4501690F-087A-662C-E391-927A6910B6CC}"/>
              </a:ext>
            </a:extLst>
          </p:cNvPr>
          <p:cNvPicPr>
            <a:picLocks noChangeAspect="1"/>
          </p:cNvPicPr>
          <p:nvPr/>
        </p:nvPicPr>
        <p:blipFill>
          <a:blip r:embed="rId2"/>
          <a:stretch>
            <a:fillRect/>
          </a:stretch>
        </p:blipFill>
        <p:spPr>
          <a:xfrm>
            <a:off x="10515599" y="2884310"/>
            <a:ext cx="7712780" cy="6225821"/>
          </a:xfrm>
          <a:prstGeom prst="rect">
            <a:avLst/>
          </a:prstGeom>
        </p:spPr>
      </p:pic>
      <p:pic>
        <p:nvPicPr>
          <p:cNvPr id="12" name="Picture 13" descr="A graph with a line graph&#10;&#10;Description automatically generated">
            <a:extLst>
              <a:ext uri="{FF2B5EF4-FFF2-40B4-BE49-F238E27FC236}">
                <a16:creationId xmlns:a16="http://schemas.microsoft.com/office/drawing/2014/main" id="{CE44F58C-9402-2B26-F9A2-BA71164E942A}"/>
              </a:ext>
            </a:extLst>
          </p:cNvPr>
          <p:cNvPicPr>
            <a:picLocks noChangeAspect="1"/>
          </p:cNvPicPr>
          <p:nvPr/>
        </p:nvPicPr>
        <p:blipFill>
          <a:blip r:embed="rId3"/>
          <a:stretch>
            <a:fillRect/>
          </a:stretch>
        </p:blipFill>
        <p:spPr>
          <a:xfrm>
            <a:off x="0" y="3069682"/>
            <a:ext cx="7612238" cy="5855078"/>
          </a:xfrm>
          <a:prstGeom prst="rect">
            <a:avLst/>
          </a:prstGeom>
        </p:spPr>
      </p:pic>
    </p:spTree>
    <p:extLst>
      <p:ext uri="{BB962C8B-B14F-4D97-AF65-F5344CB8AC3E}">
        <p14:creationId xmlns:p14="http://schemas.microsoft.com/office/powerpoint/2010/main" val="222152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3138855" cy="7219650"/>
            <a:chOff x="0" y="0"/>
            <a:chExt cx="17518473" cy="9626196"/>
          </a:xfrm>
        </p:grpSpPr>
        <p:sp>
          <p:nvSpPr>
            <p:cNvPr id="3" name="TextBox 3"/>
            <p:cNvSpPr txBox="1"/>
            <p:nvPr/>
          </p:nvSpPr>
          <p:spPr>
            <a:xfrm>
              <a:off x="0" y="0"/>
              <a:ext cx="17518473" cy="1312753"/>
            </a:xfrm>
            <a:prstGeom prst="rect">
              <a:avLst/>
            </a:prstGeom>
          </p:spPr>
          <p:txBody>
            <a:bodyPr lIns="0" tIns="0" rIns="0" bIns="0" rtlCol="0" anchor="t">
              <a:spAutoFit/>
            </a:bodyPr>
            <a:lstStyle/>
            <a:p>
              <a:pPr>
                <a:lnSpc>
                  <a:spcPts val="7680"/>
                </a:lnSpc>
              </a:pPr>
              <a:r>
                <a:rPr lang="en-US" sz="6400">
                  <a:solidFill>
                    <a:srgbClr val="EDE6E2"/>
                  </a:solidFill>
                  <a:latin typeface="Knewave"/>
                </a:rPr>
                <a:t>Data Transformation</a:t>
              </a:r>
            </a:p>
          </p:txBody>
        </p:sp>
        <p:sp>
          <p:nvSpPr>
            <p:cNvPr id="4" name="TextBox 4"/>
            <p:cNvSpPr txBox="1"/>
            <p:nvPr/>
          </p:nvSpPr>
          <p:spPr>
            <a:xfrm>
              <a:off x="0" y="1726784"/>
              <a:ext cx="172136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Making data normally distributed(Instrumentalness)</a:t>
              </a:r>
            </a:p>
          </p:txBody>
        </p:sp>
        <p:sp>
          <p:nvSpPr>
            <p:cNvPr id="5" name="TextBox 5"/>
            <p:cNvSpPr txBox="1"/>
            <p:nvPr/>
          </p:nvSpPr>
          <p:spPr>
            <a:xfrm>
              <a:off x="0" y="3227105"/>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6" name="TextBox 6"/>
            <p:cNvSpPr txBox="1"/>
            <p:nvPr/>
          </p:nvSpPr>
          <p:spPr>
            <a:xfrm>
              <a:off x="0" y="5140325"/>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7" name="TextBox 7"/>
            <p:cNvSpPr txBox="1"/>
            <p:nvPr/>
          </p:nvSpPr>
          <p:spPr>
            <a:xfrm>
              <a:off x="0" y="6008043"/>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8" name="TextBox 8"/>
            <p:cNvSpPr txBox="1"/>
            <p:nvPr/>
          </p:nvSpPr>
          <p:spPr>
            <a:xfrm>
              <a:off x="0" y="8113173"/>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9" name="TextBox 9"/>
            <p:cNvSpPr txBox="1"/>
            <p:nvPr/>
          </p:nvSpPr>
          <p:spPr>
            <a:xfrm>
              <a:off x="0" y="8980891"/>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grpSp>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Arrow: Right 12">
            <a:extLst>
              <a:ext uri="{FF2B5EF4-FFF2-40B4-BE49-F238E27FC236}">
                <a16:creationId xmlns:a16="http://schemas.microsoft.com/office/drawing/2014/main" id="{0C8A236E-4898-BCEE-3D54-989CDF32875C}"/>
              </a:ext>
            </a:extLst>
          </p:cNvPr>
          <p:cNvSpPr/>
          <p:nvPr/>
        </p:nvSpPr>
        <p:spPr>
          <a:xfrm>
            <a:off x="8019905" y="4989525"/>
            <a:ext cx="2743200" cy="12292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LOG</a:t>
            </a:r>
            <a:endParaRPr lang="en-US" sz="2400"/>
          </a:p>
        </p:txBody>
      </p:sp>
      <p:pic>
        <p:nvPicPr>
          <p:cNvPr id="14" name="Picture 14" descr="A graph with numbers and lines&#10;&#10;Description automatically generated">
            <a:extLst>
              <a:ext uri="{FF2B5EF4-FFF2-40B4-BE49-F238E27FC236}">
                <a16:creationId xmlns:a16="http://schemas.microsoft.com/office/drawing/2014/main" id="{73D541C8-4BAB-BD97-ECAA-56F12145DF0C}"/>
              </a:ext>
            </a:extLst>
          </p:cNvPr>
          <p:cNvPicPr>
            <a:picLocks noChangeAspect="1"/>
          </p:cNvPicPr>
          <p:nvPr/>
        </p:nvPicPr>
        <p:blipFill>
          <a:blip r:embed="rId2"/>
          <a:stretch>
            <a:fillRect/>
          </a:stretch>
        </p:blipFill>
        <p:spPr>
          <a:xfrm>
            <a:off x="147444" y="2891750"/>
            <a:ext cx="7604480" cy="5820713"/>
          </a:xfrm>
          <a:prstGeom prst="rect">
            <a:avLst/>
          </a:prstGeom>
        </p:spPr>
      </p:pic>
      <p:pic>
        <p:nvPicPr>
          <p:cNvPr id="15" name="Picture 15" descr="A graph with numbers and a line&#10;&#10;Description automatically generated">
            <a:extLst>
              <a:ext uri="{FF2B5EF4-FFF2-40B4-BE49-F238E27FC236}">
                <a16:creationId xmlns:a16="http://schemas.microsoft.com/office/drawing/2014/main" id="{6D27CC33-D430-4F74-E2E0-EFC54D1BFBD1}"/>
              </a:ext>
            </a:extLst>
          </p:cNvPr>
          <p:cNvPicPr>
            <a:picLocks noChangeAspect="1"/>
          </p:cNvPicPr>
          <p:nvPr/>
        </p:nvPicPr>
        <p:blipFill>
          <a:blip r:embed="rId3"/>
          <a:stretch>
            <a:fillRect/>
          </a:stretch>
        </p:blipFill>
        <p:spPr>
          <a:xfrm>
            <a:off x="11031086" y="2926103"/>
            <a:ext cx="7194680" cy="5786360"/>
          </a:xfrm>
          <a:prstGeom prst="rect">
            <a:avLst/>
          </a:prstGeom>
        </p:spPr>
      </p:pic>
    </p:spTree>
    <p:extLst>
      <p:ext uri="{BB962C8B-B14F-4D97-AF65-F5344CB8AC3E}">
        <p14:creationId xmlns:p14="http://schemas.microsoft.com/office/powerpoint/2010/main" val="561068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465374" y="225778"/>
            <a:ext cx="16798002" cy="6993872"/>
            <a:chOff x="-94075" y="301037"/>
            <a:chExt cx="22397336" cy="9325159"/>
          </a:xfrm>
        </p:grpSpPr>
        <p:sp>
          <p:nvSpPr>
            <p:cNvPr id="3" name="TextBox 3"/>
            <p:cNvSpPr txBox="1"/>
            <p:nvPr/>
          </p:nvSpPr>
          <p:spPr>
            <a:xfrm>
              <a:off x="-94075" y="301037"/>
              <a:ext cx="17518473" cy="1312753"/>
            </a:xfrm>
            <a:prstGeom prst="rect">
              <a:avLst/>
            </a:prstGeom>
          </p:spPr>
          <p:txBody>
            <a:bodyPr lIns="0" tIns="0" rIns="0" bIns="0" rtlCol="0" anchor="t">
              <a:spAutoFit/>
            </a:bodyPr>
            <a:lstStyle/>
            <a:p>
              <a:pPr>
                <a:lnSpc>
                  <a:spcPts val="7680"/>
                </a:lnSpc>
              </a:pPr>
              <a:r>
                <a:rPr lang="en-US" sz="6400">
                  <a:solidFill>
                    <a:srgbClr val="EDE6E2"/>
                  </a:solidFill>
                  <a:latin typeface="Knewave"/>
                </a:rPr>
                <a:t>Feature engineering</a:t>
              </a:r>
            </a:p>
          </p:txBody>
        </p:sp>
        <p:sp>
          <p:nvSpPr>
            <p:cNvPr id="4" name="TextBox 4"/>
            <p:cNvSpPr txBox="1"/>
            <p:nvPr/>
          </p:nvSpPr>
          <p:spPr>
            <a:xfrm>
              <a:off x="0" y="1726784"/>
              <a:ext cx="22303261" cy="1379865"/>
            </a:xfrm>
            <a:prstGeom prst="rect">
              <a:avLst/>
            </a:prstGeom>
          </p:spPr>
          <p:txBody>
            <a:bodyPr wrap="square" lIns="0" tIns="0" rIns="0" bIns="0" rtlCol="0" anchor="t">
              <a:spAutoFit/>
            </a:bodyPr>
            <a:lstStyle/>
            <a:p>
              <a:pPr>
                <a:lnSpc>
                  <a:spcPts val="4200"/>
                </a:lnSpc>
              </a:pPr>
              <a:r>
                <a:rPr lang="en-US" sz="3000" spc="363">
                  <a:solidFill>
                    <a:srgbClr val="FF4A3B"/>
                  </a:solidFill>
                  <a:latin typeface="Quicksand"/>
                </a:rPr>
                <a:t>Our model underfit at first, so we decided to make a new polynomial feature consisting of tempo times loudness which gave better results</a:t>
              </a:r>
            </a:p>
          </p:txBody>
        </p:sp>
        <p:sp>
          <p:nvSpPr>
            <p:cNvPr id="5" name="TextBox 5"/>
            <p:cNvSpPr txBox="1"/>
            <p:nvPr/>
          </p:nvSpPr>
          <p:spPr>
            <a:xfrm>
              <a:off x="0" y="3227105"/>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6" name="TextBox 6"/>
            <p:cNvSpPr txBox="1"/>
            <p:nvPr/>
          </p:nvSpPr>
          <p:spPr>
            <a:xfrm>
              <a:off x="0" y="5140325"/>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7" name="TextBox 7"/>
            <p:cNvSpPr txBox="1"/>
            <p:nvPr/>
          </p:nvSpPr>
          <p:spPr>
            <a:xfrm>
              <a:off x="0" y="6008043"/>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8" name="TextBox 8"/>
            <p:cNvSpPr txBox="1"/>
            <p:nvPr/>
          </p:nvSpPr>
          <p:spPr>
            <a:xfrm>
              <a:off x="0" y="8113173"/>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9" name="TextBox 9"/>
            <p:cNvSpPr txBox="1"/>
            <p:nvPr/>
          </p:nvSpPr>
          <p:spPr>
            <a:xfrm>
              <a:off x="0" y="8980891"/>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grpSp>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523AEBCC-F8CF-BC28-2193-7B4C31954AE3}"/>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2" name="Picture 12" descr="A graph of a blue line&#10;&#10;Description automatically generated">
            <a:extLst>
              <a:ext uri="{FF2B5EF4-FFF2-40B4-BE49-F238E27FC236}">
                <a16:creationId xmlns:a16="http://schemas.microsoft.com/office/drawing/2014/main" id="{E493639E-D7BB-448F-3B40-778D9590FB00}"/>
              </a:ext>
            </a:extLst>
          </p:cNvPr>
          <p:cNvPicPr>
            <a:picLocks noChangeAspect="1"/>
          </p:cNvPicPr>
          <p:nvPr/>
        </p:nvPicPr>
        <p:blipFill>
          <a:blip r:embed="rId2"/>
          <a:stretch>
            <a:fillRect/>
          </a:stretch>
        </p:blipFill>
        <p:spPr>
          <a:xfrm>
            <a:off x="535930" y="3447339"/>
            <a:ext cx="5698069" cy="3998379"/>
          </a:xfrm>
          <a:prstGeom prst="rect">
            <a:avLst/>
          </a:prstGeom>
        </p:spPr>
      </p:pic>
      <p:pic>
        <p:nvPicPr>
          <p:cNvPr id="14" name="Picture 13">
            <a:extLst>
              <a:ext uri="{FF2B5EF4-FFF2-40B4-BE49-F238E27FC236}">
                <a16:creationId xmlns:a16="http://schemas.microsoft.com/office/drawing/2014/main" id="{EA8DFD43-2D46-6ECB-F520-037F2F1C0455}"/>
              </a:ext>
            </a:extLst>
          </p:cNvPr>
          <p:cNvPicPr>
            <a:picLocks noChangeAspect="1"/>
          </p:cNvPicPr>
          <p:nvPr/>
        </p:nvPicPr>
        <p:blipFill>
          <a:blip r:embed="rId3"/>
          <a:stretch>
            <a:fillRect/>
          </a:stretch>
        </p:blipFill>
        <p:spPr>
          <a:xfrm>
            <a:off x="147918" y="2922281"/>
            <a:ext cx="7925574" cy="5566334"/>
          </a:xfrm>
          <a:prstGeom prst="rect">
            <a:avLst/>
          </a:prstGeom>
        </p:spPr>
      </p:pic>
      <p:sp>
        <p:nvSpPr>
          <p:cNvPr id="15" name="Arrow: Right 14">
            <a:extLst>
              <a:ext uri="{FF2B5EF4-FFF2-40B4-BE49-F238E27FC236}">
                <a16:creationId xmlns:a16="http://schemas.microsoft.com/office/drawing/2014/main" id="{14BA4E6C-A0E2-3D92-48EB-2DB498F1F699}"/>
              </a:ext>
            </a:extLst>
          </p:cNvPr>
          <p:cNvSpPr/>
          <p:nvPr/>
        </p:nvSpPr>
        <p:spPr>
          <a:xfrm>
            <a:off x="8178006" y="5543202"/>
            <a:ext cx="2581834" cy="11972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CBRT</a:t>
            </a:r>
            <a:endParaRPr lang="en-US" sz="2400"/>
          </a:p>
        </p:txBody>
      </p:sp>
      <p:pic>
        <p:nvPicPr>
          <p:cNvPr id="16" name="Picture 16" descr="A graph with numbers and a blue line&#10;&#10;Description automatically generated">
            <a:extLst>
              <a:ext uri="{FF2B5EF4-FFF2-40B4-BE49-F238E27FC236}">
                <a16:creationId xmlns:a16="http://schemas.microsoft.com/office/drawing/2014/main" id="{D1B32007-BE95-7EEF-E123-F043170A53FF}"/>
              </a:ext>
            </a:extLst>
          </p:cNvPr>
          <p:cNvPicPr>
            <a:picLocks noChangeAspect="1"/>
          </p:cNvPicPr>
          <p:nvPr/>
        </p:nvPicPr>
        <p:blipFill>
          <a:blip r:embed="rId4"/>
          <a:stretch>
            <a:fillRect/>
          </a:stretch>
        </p:blipFill>
        <p:spPr>
          <a:xfrm>
            <a:off x="11238090" y="3452989"/>
            <a:ext cx="6479821" cy="5525910"/>
          </a:xfrm>
          <a:prstGeom prst="rect">
            <a:avLst/>
          </a:prstGeom>
        </p:spPr>
      </p:pic>
    </p:spTree>
    <p:extLst>
      <p:ext uri="{BB962C8B-B14F-4D97-AF65-F5344CB8AC3E}">
        <p14:creationId xmlns:p14="http://schemas.microsoft.com/office/powerpoint/2010/main" val="2175177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5" name="AutoShape 5"/>
          <p:cNvSpPr/>
          <p:nvPr/>
        </p:nvSpPr>
        <p:spPr>
          <a:xfrm>
            <a:off x="6750424" y="0"/>
            <a:ext cx="11537576" cy="10125635"/>
          </a:xfrm>
          <a:prstGeom prst="rect">
            <a:avLst/>
          </a:prstGeom>
          <a:solidFill>
            <a:srgbClr val="20212A"/>
          </a:solidFill>
        </p:spPr>
      </p:sp>
      <p:sp>
        <p:nvSpPr>
          <p:cNvPr id="18" name="TextBox 18"/>
          <p:cNvSpPr txBox="1"/>
          <p:nvPr/>
        </p:nvSpPr>
        <p:spPr>
          <a:xfrm>
            <a:off x="619527" y="161365"/>
            <a:ext cx="6354079" cy="836576"/>
          </a:xfrm>
          <a:prstGeom prst="rect">
            <a:avLst/>
          </a:prstGeom>
        </p:spPr>
        <p:txBody>
          <a:bodyPr wrap="square" lIns="0" tIns="0" rIns="0" bIns="0" rtlCol="0" anchor="t">
            <a:spAutoFit/>
          </a:bodyPr>
          <a:lstStyle/>
          <a:p>
            <a:pPr>
              <a:lnSpc>
                <a:spcPts val="6820"/>
              </a:lnSpc>
            </a:pPr>
            <a:r>
              <a:rPr lang="en-US" sz="5500" spc="110" dirty="0">
                <a:solidFill>
                  <a:srgbClr val="20212A"/>
                </a:solidFill>
                <a:latin typeface="Quicksand Bold"/>
              </a:rPr>
              <a:t>Wrangle function</a:t>
            </a:r>
          </a:p>
        </p:txBody>
      </p:sp>
      <p:sp>
        <p:nvSpPr>
          <p:cNvPr id="19" name="Freeform 19"/>
          <p:cNvSpPr/>
          <p:nvPr/>
        </p:nvSpPr>
        <p:spPr>
          <a:xfrm rot="1805500">
            <a:off x="1208637" y="7846529"/>
            <a:ext cx="3975059" cy="1714907"/>
          </a:xfrm>
          <a:custGeom>
            <a:avLst/>
            <a:gdLst/>
            <a:ahLst/>
            <a:cxnLst/>
            <a:rect l="l" t="t" r="r" b="b"/>
            <a:pathLst>
              <a:path w="9240036" h="3725821">
                <a:moveTo>
                  <a:pt x="0" y="0"/>
                </a:moveTo>
                <a:lnTo>
                  <a:pt x="9240036" y="0"/>
                </a:lnTo>
                <a:lnTo>
                  <a:pt x="9240036" y="3725820"/>
                </a:lnTo>
                <a:lnTo>
                  <a:pt x="0" y="3725820"/>
                </a:lnTo>
                <a:lnTo>
                  <a:pt x="0" y="0"/>
                </a:lnTo>
                <a:close/>
              </a:path>
            </a:pathLst>
          </a:custGeom>
          <a:blipFill>
            <a:blip r:embed="rId2">
              <a:extLst>
                <a:ext uri="{96DAC541-7B7A-43D3-8B79-37D633B846F1}">
                  <asvg:svgBlip xmlns:asvg="http://schemas.microsoft.com/office/drawing/2016/SVG/main" r:embed="rId3"/>
                </a:ext>
              </a:extLst>
            </a:blip>
            <a:stretch>
              <a:fillRect t="-184" b="-184"/>
            </a:stretch>
          </a:blipFill>
        </p:spPr>
      </p:sp>
      <p:sp>
        <p:nvSpPr>
          <p:cNvPr id="22" name="TextBox 3">
            <a:extLst>
              <a:ext uri="{FF2B5EF4-FFF2-40B4-BE49-F238E27FC236}">
                <a16:creationId xmlns:a16="http://schemas.microsoft.com/office/drawing/2014/main" id="{52F0AE87-5DCB-6168-08A2-DB08552A4218}"/>
              </a:ext>
            </a:extLst>
          </p:cNvPr>
          <p:cNvSpPr txBox="1"/>
          <p:nvPr/>
        </p:nvSpPr>
        <p:spPr>
          <a:xfrm>
            <a:off x="332315" y="1335334"/>
            <a:ext cx="5727704" cy="752514"/>
          </a:xfrm>
          <a:prstGeom prst="rect">
            <a:avLst/>
          </a:prstGeom>
        </p:spPr>
        <p:txBody>
          <a:bodyPr wrap="square" lIns="0" tIns="0" rIns="0" bIns="0" rtlCol="0" anchor="t">
            <a:spAutoFit/>
          </a:bodyPr>
          <a:lstStyle/>
          <a:p>
            <a:pPr>
              <a:lnSpc>
                <a:spcPts val="6820"/>
              </a:lnSpc>
            </a:pPr>
            <a:r>
              <a:rPr lang="en-US" sz="3200" spc="110">
                <a:solidFill>
                  <a:srgbClr val="EDE6E2"/>
                </a:solidFill>
                <a:latin typeface="Quicksand Bold"/>
                <a:ea typeface="+mn-lt"/>
                <a:cs typeface="+mn-lt"/>
              </a:rPr>
              <a:t>Stratifying</a:t>
            </a:r>
            <a:r>
              <a:rPr lang="en-US" sz="3200" spc="110" dirty="0">
                <a:solidFill>
                  <a:srgbClr val="EDE6E2"/>
                </a:solidFill>
                <a:latin typeface="Quicksand Bold"/>
                <a:ea typeface="+mn-lt"/>
                <a:cs typeface="+mn-lt"/>
              </a:rPr>
              <a:t> </a:t>
            </a:r>
          </a:p>
        </p:txBody>
      </p:sp>
      <p:sp>
        <p:nvSpPr>
          <p:cNvPr id="21" name="TextBox 20">
            <a:extLst>
              <a:ext uri="{FF2B5EF4-FFF2-40B4-BE49-F238E27FC236}">
                <a16:creationId xmlns:a16="http://schemas.microsoft.com/office/drawing/2014/main" id="{7385B2BF-5209-C68A-918F-4283C148F74B}"/>
              </a:ext>
            </a:extLst>
          </p:cNvPr>
          <p:cNvSpPr txBox="1"/>
          <p:nvPr/>
        </p:nvSpPr>
        <p:spPr>
          <a:xfrm>
            <a:off x="497540" y="3321425"/>
            <a:ext cx="5397251" cy="461665"/>
          </a:xfrm>
          <a:prstGeom prst="rect">
            <a:avLst/>
          </a:prstGeom>
          <a:noFill/>
        </p:spPr>
        <p:txBody>
          <a:bodyPr wrap="square" lIns="91440" tIns="45720" rIns="91440" bIns="45720" rtlCol="0" anchor="t">
            <a:spAutoFit/>
          </a:bodyPr>
          <a:lstStyle/>
          <a:p>
            <a:r>
              <a:rPr lang="en-US" sz="2400" dirty="0">
                <a:solidFill>
                  <a:schemeClr val="bg1"/>
                </a:solidFill>
                <a:cs typeface="Calibri"/>
              </a:rPr>
              <a:t>To clean and prepare our data in one step</a:t>
            </a:r>
          </a:p>
        </p:txBody>
      </p:sp>
      <p:pic>
        <p:nvPicPr>
          <p:cNvPr id="2" name="Picture 2" descr="A screenshot of a computer program&#10;&#10;Description automatically generated">
            <a:extLst>
              <a:ext uri="{FF2B5EF4-FFF2-40B4-BE49-F238E27FC236}">
                <a16:creationId xmlns:a16="http://schemas.microsoft.com/office/drawing/2014/main" id="{DD3450C5-53FE-989D-AD1F-BF9D16AE3406}"/>
              </a:ext>
            </a:extLst>
          </p:cNvPr>
          <p:cNvPicPr>
            <a:picLocks noChangeAspect="1"/>
          </p:cNvPicPr>
          <p:nvPr/>
        </p:nvPicPr>
        <p:blipFill>
          <a:blip r:embed="rId4"/>
          <a:stretch>
            <a:fillRect/>
          </a:stretch>
        </p:blipFill>
        <p:spPr>
          <a:xfrm>
            <a:off x="7461956" y="140207"/>
            <a:ext cx="8712199" cy="6775142"/>
          </a:xfrm>
          <a:prstGeom prst="rect">
            <a:avLst/>
          </a:prstGeom>
        </p:spPr>
      </p:pic>
      <p:pic>
        <p:nvPicPr>
          <p:cNvPr id="4" name="Picture 5" descr="A screen shot of a computer code&#10;&#10;Description automatically generated">
            <a:extLst>
              <a:ext uri="{FF2B5EF4-FFF2-40B4-BE49-F238E27FC236}">
                <a16:creationId xmlns:a16="http://schemas.microsoft.com/office/drawing/2014/main" id="{67E24264-411B-265C-CF48-CC1A7691D352}"/>
              </a:ext>
            </a:extLst>
          </p:cNvPr>
          <p:cNvPicPr>
            <a:picLocks noChangeAspect="1"/>
          </p:cNvPicPr>
          <p:nvPr/>
        </p:nvPicPr>
        <p:blipFill>
          <a:blip r:embed="rId5"/>
          <a:stretch>
            <a:fillRect/>
          </a:stretch>
        </p:blipFill>
        <p:spPr>
          <a:xfrm>
            <a:off x="7010400" y="6910650"/>
            <a:ext cx="9050866" cy="3224923"/>
          </a:xfrm>
          <a:prstGeom prst="rect">
            <a:avLst/>
          </a:prstGeom>
        </p:spPr>
      </p:pic>
    </p:spTree>
    <p:extLst>
      <p:ext uri="{BB962C8B-B14F-4D97-AF65-F5344CB8AC3E}">
        <p14:creationId xmlns:p14="http://schemas.microsoft.com/office/powerpoint/2010/main" val="1441424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6B1D36-CC02-2AC2-E117-9A18B2E652AF}"/>
              </a:ext>
            </a:extLst>
          </p:cNvPr>
          <p:cNvPicPr>
            <a:picLocks noChangeAspect="1"/>
          </p:cNvPicPr>
          <p:nvPr/>
        </p:nvPicPr>
        <p:blipFill>
          <a:blip r:embed="rId2"/>
          <a:stretch>
            <a:fillRect/>
          </a:stretch>
        </p:blipFill>
        <p:spPr>
          <a:xfrm>
            <a:off x="-1" y="-1"/>
            <a:ext cx="12371295" cy="10291751"/>
          </a:xfrm>
          <a:prstGeom prst="rect">
            <a:avLst/>
          </a:prstGeom>
        </p:spPr>
      </p:pic>
      <p:sp>
        <p:nvSpPr>
          <p:cNvPr id="2" name="TextBox 1">
            <a:extLst>
              <a:ext uri="{FF2B5EF4-FFF2-40B4-BE49-F238E27FC236}">
                <a16:creationId xmlns:a16="http://schemas.microsoft.com/office/drawing/2014/main" id="{15930A1F-2A73-AD87-0995-2AE353210757}"/>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3D78C2BA-A259-5CEC-9956-78E3B21B82FB}"/>
              </a:ext>
            </a:extLst>
          </p:cNvPr>
          <p:cNvSpPr txBox="1"/>
          <p:nvPr/>
        </p:nvSpPr>
        <p:spPr>
          <a:xfrm>
            <a:off x="7915275" y="5057775"/>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B4616095-1E89-7916-60D4-2AEBFD96C20D}"/>
              </a:ext>
            </a:extLst>
          </p:cNvPr>
          <p:cNvSpPr txBox="1"/>
          <p:nvPr/>
        </p:nvSpPr>
        <p:spPr>
          <a:xfrm>
            <a:off x="8058150" y="520065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8EFD28FF-37E9-D9F4-E178-2AB7628CD0CB}"/>
              </a:ext>
            </a:extLst>
          </p:cNvPr>
          <p:cNvSpPr txBox="1"/>
          <p:nvPr/>
        </p:nvSpPr>
        <p:spPr>
          <a:xfrm>
            <a:off x="12514169" y="1544746"/>
            <a:ext cx="5532880"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imes New Roman"/>
                <a:ea typeface="+mn-lt"/>
                <a:cs typeface="Times New Roman"/>
              </a:rPr>
              <a:t>The correlation between features ranges from -1 to 1, where negative values indicate negative correlation, positive values imply positive correlation, and 0 represents no correlation. Higher values indicate stronger correlations, regardless of their direction (positive or negative). The redness of the box is correlated with the values.</a:t>
            </a:r>
            <a:br>
              <a:rPr lang="en-US" sz="2400">
                <a:latin typeface="Times New Roman" panose="02020603050405020304" pitchFamily="18" charset="0"/>
                <a:ea typeface="+mn-lt"/>
                <a:cs typeface="Times New Roman" panose="02020603050405020304" pitchFamily="18" charset="0"/>
              </a:rPr>
            </a:br>
            <a:br>
              <a:rPr lang="en-US" sz="2400">
                <a:latin typeface="Times New Roman" panose="02020603050405020304" pitchFamily="18" charset="0"/>
                <a:ea typeface="+mn-lt"/>
                <a:cs typeface="Times New Roman" panose="02020603050405020304" pitchFamily="18" charset="0"/>
              </a:rPr>
            </a:br>
            <a:endParaRPr lang="en-US" sz="2400">
              <a:solidFill>
                <a:schemeClr val="bg1"/>
              </a:solidFill>
              <a:latin typeface="Times New Roman" panose="02020603050405020304" pitchFamily="18" charset="0"/>
              <a:ea typeface="+mn-lt"/>
              <a:cs typeface="Times New Roman" panose="02020603050405020304" pitchFamily="18" charset="0"/>
            </a:endParaRPr>
          </a:p>
          <a:p>
            <a:r>
              <a:rPr lang="en-US" sz="2400">
                <a:solidFill>
                  <a:schemeClr val="bg1"/>
                </a:solidFill>
                <a:latin typeface="Times New Roman"/>
                <a:ea typeface="+mn-lt"/>
                <a:cs typeface="Times New Roman"/>
              </a:rPr>
              <a:t>What correlations can we conclude from this? Which features are strongly  each others?</a:t>
            </a:r>
            <a:br>
              <a:rPr lang="en-US" sz="2400">
                <a:latin typeface="Times New Roman" panose="02020603050405020304" pitchFamily="18" charset="0"/>
                <a:ea typeface="+mn-lt"/>
                <a:cs typeface="Times New Roman" panose="02020603050405020304" pitchFamily="18" charset="0"/>
              </a:rPr>
            </a:br>
            <a:br>
              <a:rPr lang="en-US" sz="2400">
                <a:latin typeface="Times New Roman" panose="02020603050405020304" pitchFamily="18" charset="0"/>
                <a:ea typeface="+mn-lt"/>
                <a:cs typeface="Times New Roman" panose="02020603050405020304" pitchFamily="18" charset="0"/>
              </a:rPr>
            </a:br>
            <a:br>
              <a:rPr lang="en-US" sz="2400">
                <a:latin typeface="Times New Roman" panose="02020603050405020304" pitchFamily="18" charset="0"/>
                <a:ea typeface="+mn-lt"/>
                <a:cs typeface="Times New Roman" panose="02020603050405020304" pitchFamily="18" charset="0"/>
              </a:rPr>
            </a:br>
            <a:br>
              <a:rPr lang="en-US" sz="2400">
                <a:latin typeface="Times New Roman" panose="02020603050405020304" pitchFamily="18" charset="0"/>
                <a:ea typeface="+mn-lt"/>
                <a:cs typeface="Times New Roman" panose="02020603050405020304" pitchFamily="18" charset="0"/>
              </a:rPr>
            </a:br>
            <a:endParaRPr lang="en-US" sz="2400">
              <a:solidFill>
                <a:schemeClr val="bg1"/>
              </a:solidFill>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4228965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3">
            <a:extLst>
              <a:ext uri="{FF2B5EF4-FFF2-40B4-BE49-F238E27FC236}">
                <a16:creationId xmlns:a16="http://schemas.microsoft.com/office/drawing/2014/main" id="{331875F9-C723-EDAA-689C-FD5BA626F168}"/>
              </a:ext>
            </a:extLst>
          </p:cNvPr>
          <p:cNvSpPr txBox="1"/>
          <p:nvPr/>
        </p:nvSpPr>
        <p:spPr>
          <a:xfrm>
            <a:off x="1028700" y="1028700"/>
            <a:ext cx="13138855" cy="984565"/>
          </a:xfrm>
          <a:prstGeom prst="rect">
            <a:avLst/>
          </a:prstGeom>
        </p:spPr>
        <p:txBody>
          <a:bodyPr lIns="0" tIns="0" rIns="0" bIns="0" rtlCol="0" anchor="t">
            <a:spAutoFit/>
          </a:bodyPr>
          <a:lstStyle/>
          <a:p>
            <a:pPr>
              <a:lnSpc>
                <a:spcPts val="7680"/>
              </a:lnSpc>
            </a:pPr>
            <a:r>
              <a:rPr lang="en-US" sz="6400">
                <a:solidFill>
                  <a:srgbClr val="EDE6E2"/>
                </a:solidFill>
                <a:latin typeface="Knewave"/>
              </a:rPr>
              <a:t>The Model</a:t>
            </a:r>
            <a:endParaRPr lang="en-US"/>
          </a:p>
        </p:txBody>
      </p:sp>
      <p:sp>
        <p:nvSpPr>
          <p:cNvPr id="4" name="TextBox 4">
            <a:extLst>
              <a:ext uri="{FF2B5EF4-FFF2-40B4-BE49-F238E27FC236}">
                <a16:creationId xmlns:a16="http://schemas.microsoft.com/office/drawing/2014/main" id="{A65F8DF4-B0AE-595C-2370-10B2940A3E48}"/>
              </a:ext>
            </a:extLst>
          </p:cNvPr>
          <p:cNvSpPr txBox="1"/>
          <p:nvPr/>
        </p:nvSpPr>
        <p:spPr>
          <a:xfrm>
            <a:off x="1029819" y="2057088"/>
            <a:ext cx="16727446" cy="503536"/>
          </a:xfrm>
          <a:prstGeom prst="rect">
            <a:avLst/>
          </a:prstGeom>
        </p:spPr>
        <p:txBody>
          <a:bodyPr wrap="square" lIns="0" tIns="0" rIns="0" bIns="0" rtlCol="0" anchor="t">
            <a:spAutoFit/>
          </a:bodyPr>
          <a:lstStyle/>
          <a:p>
            <a:pPr>
              <a:lnSpc>
                <a:spcPts val="4200"/>
              </a:lnSpc>
            </a:pPr>
            <a:r>
              <a:rPr lang="en-US" sz="3000" spc="363">
                <a:solidFill>
                  <a:srgbClr val="FF4A3B"/>
                </a:solidFill>
                <a:latin typeface="Quicksand"/>
              </a:rPr>
              <a:t>Features selection</a:t>
            </a:r>
            <a:endParaRPr lang="en-US"/>
          </a:p>
        </p:txBody>
      </p:sp>
      <p:pic>
        <p:nvPicPr>
          <p:cNvPr id="5" name="Picture 5">
            <a:extLst>
              <a:ext uri="{FF2B5EF4-FFF2-40B4-BE49-F238E27FC236}">
                <a16:creationId xmlns:a16="http://schemas.microsoft.com/office/drawing/2014/main" id="{A3B989F3-5885-5B20-0A2C-E7F2D6BDB061}"/>
              </a:ext>
            </a:extLst>
          </p:cNvPr>
          <p:cNvPicPr>
            <a:picLocks noChangeAspect="1"/>
          </p:cNvPicPr>
          <p:nvPr/>
        </p:nvPicPr>
        <p:blipFill>
          <a:blip r:embed="rId2"/>
          <a:stretch>
            <a:fillRect/>
          </a:stretch>
        </p:blipFill>
        <p:spPr>
          <a:xfrm>
            <a:off x="1461034" y="4690801"/>
            <a:ext cx="14271755" cy="2164976"/>
          </a:xfrm>
          <a:prstGeom prst="rect">
            <a:avLst/>
          </a:prstGeom>
        </p:spPr>
      </p:pic>
      <p:pic>
        <p:nvPicPr>
          <p:cNvPr id="2" name="Picture 5" descr="A white rectangular sign with black and red text&#10;&#10;Description automatically generated">
            <a:extLst>
              <a:ext uri="{FF2B5EF4-FFF2-40B4-BE49-F238E27FC236}">
                <a16:creationId xmlns:a16="http://schemas.microsoft.com/office/drawing/2014/main" id="{79AD19DA-699E-2495-B30A-60362E3A198C}"/>
              </a:ext>
            </a:extLst>
          </p:cNvPr>
          <p:cNvPicPr>
            <a:picLocks noChangeAspect="1"/>
          </p:cNvPicPr>
          <p:nvPr/>
        </p:nvPicPr>
        <p:blipFill>
          <a:blip r:embed="rId3"/>
          <a:stretch>
            <a:fillRect/>
          </a:stretch>
        </p:blipFill>
        <p:spPr>
          <a:xfrm>
            <a:off x="1464734" y="2804102"/>
            <a:ext cx="13114866" cy="1701352"/>
          </a:xfrm>
          <a:prstGeom prst="rect">
            <a:avLst/>
          </a:prstGeom>
        </p:spPr>
      </p:pic>
      <p:pic>
        <p:nvPicPr>
          <p:cNvPr id="7" name="Picture 7" descr="A screenshot of a computer&#10;&#10;Description automatically generated">
            <a:extLst>
              <a:ext uri="{FF2B5EF4-FFF2-40B4-BE49-F238E27FC236}">
                <a16:creationId xmlns:a16="http://schemas.microsoft.com/office/drawing/2014/main" id="{C781D4EC-DBC4-39AA-CFE0-3953AFAA7EBB}"/>
              </a:ext>
            </a:extLst>
          </p:cNvPr>
          <p:cNvPicPr>
            <a:picLocks noChangeAspect="1"/>
          </p:cNvPicPr>
          <p:nvPr/>
        </p:nvPicPr>
        <p:blipFill>
          <a:blip r:embed="rId4"/>
          <a:stretch>
            <a:fillRect/>
          </a:stretch>
        </p:blipFill>
        <p:spPr>
          <a:xfrm>
            <a:off x="1464734" y="7134679"/>
            <a:ext cx="11308644" cy="2282975"/>
          </a:xfrm>
          <a:prstGeom prst="rect">
            <a:avLst/>
          </a:prstGeom>
        </p:spPr>
      </p:pic>
    </p:spTree>
    <p:extLst>
      <p:ext uri="{BB962C8B-B14F-4D97-AF65-F5344CB8AC3E}">
        <p14:creationId xmlns:p14="http://schemas.microsoft.com/office/powerpoint/2010/main" val="1093704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3">
            <a:extLst>
              <a:ext uri="{FF2B5EF4-FFF2-40B4-BE49-F238E27FC236}">
                <a16:creationId xmlns:a16="http://schemas.microsoft.com/office/drawing/2014/main" id="{331875F9-C723-EDAA-689C-FD5BA626F168}"/>
              </a:ext>
            </a:extLst>
          </p:cNvPr>
          <p:cNvSpPr txBox="1"/>
          <p:nvPr/>
        </p:nvSpPr>
        <p:spPr>
          <a:xfrm>
            <a:off x="1028700" y="1028700"/>
            <a:ext cx="13138855" cy="984565"/>
          </a:xfrm>
          <a:prstGeom prst="rect">
            <a:avLst/>
          </a:prstGeom>
        </p:spPr>
        <p:txBody>
          <a:bodyPr lIns="0" tIns="0" rIns="0" bIns="0" rtlCol="0" anchor="t">
            <a:spAutoFit/>
          </a:bodyPr>
          <a:lstStyle/>
          <a:p>
            <a:pPr>
              <a:lnSpc>
                <a:spcPts val="7680"/>
              </a:lnSpc>
            </a:pPr>
            <a:r>
              <a:rPr lang="en-US" sz="6400">
                <a:solidFill>
                  <a:srgbClr val="EDE6E2"/>
                </a:solidFill>
                <a:latin typeface="Knewave"/>
              </a:rPr>
              <a:t>The Model</a:t>
            </a:r>
            <a:endParaRPr lang="en-US"/>
          </a:p>
        </p:txBody>
      </p:sp>
      <p:sp>
        <p:nvSpPr>
          <p:cNvPr id="4" name="TextBox 4">
            <a:extLst>
              <a:ext uri="{FF2B5EF4-FFF2-40B4-BE49-F238E27FC236}">
                <a16:creationId xmlns:a16="http://schemas.microsoft.com/office/drawing/2014/main" id="{A65F8DF4-B0AE-595C-2370-10B2940A3E48}"/>
              </a:ext>
            </a:extLst>
          </p:cNvPr>
          <p:cNvSpPr txBox="1"/>
          <p:nvPr/>
        </p:nvSpPr>
        <p:spPr>
          <a:xfrm>
            <a:off x="1029819" y="2057088"/>
            <a:ext cx="16727446" cy="503536"/>
          </a:xfrm>
          <a:prstGeom prst="rect">
            <a:avLst/>
          </a:prstGeom>
        </p:spPr>
        <p:txBody>
          <a:bodyPr wrap="square" lIns="0" tIns="0" rIns="0" bIns="0" rtlCol="0" anchor="t">
            <a:spAutoFit/>
          </a:bodyPr>
          <a:lstStyle/>
          <a:p>
            <a:pPr>
              <a:lnSpc>
                <a:spcPts val="4200"/>
              </a:lnSpc>
            </a:pPr>
            <a:r>
              <a:rPr lang="en-US" sz="3000" spc="363">
                <a:solidFill>
                  <a:srgbClr val="FF4A3B"/>
                </a:solidFill>
                <a:latin typeface="Quicksand"/>
              </a:rPr>
              <a:t>Features scaling using Standard Scaler</a:t>
            </a:r>
            <a:endParaRPr lang="en-US"/>
          </a:p>
        </p:txBody>
      </p:sp>
      <p:pic>
        <p:nvPicPr>
          <p:cNvPr id="6" name="Picture 7" descr="A white rectangular object with black text&#10;&#10;Description automatically generated">
            <a:extLst>
              <a:ext uri="{FF2B5EF4-FFF2-40B4-BE49-F238E27FC236}">
                <a16:creationId xmlns:a16="http://schemas.microsoft.com/office/drawing/2014/main" id="{6C7F683F-EE38-4639-64BA-B98A29E5A0A9}"/>
              </a:ext>
            </a:extLst>
          </p:cNvPr>
          <p:cNvPicPr>
            <a:picLocks noChangeAspect="1"/>
          </p:cNvPicPr>
          <p:nvPr/>
        </p:nvPicPr>
        <p:blipFill>
          <a:blip r:embed="rId2"/>
          <a:stretch>
            <a:fillRect/>
          </a:stretch>
        </p:blipFill>
        <p:spPr>
          <a:xfrm>
            <a:off x="1337734" y="2968895"/>
            <a:ext cx="13326533" cy="2500654"/>
          </a:xfrm>
          <a:prstGeom prst="rect">
            <a:avLst/>
          </a:prstGeom>
        </p:spPr>
      </p:pic>
    </p:spTree>
    <p:extLst>
      <p:ext uri="{BB962C8B-B14F-4D97-AF65-F5344CB8AC3E}">
        <p14:creationId xmlns:p14="http://schemas.microsoft.com/office/powerpoint/2010/main" val="3307820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5" name="AutoShape 5"/>
          <p:cNvSpPr/>
          <p:nvPr/>
        </p:nvSpPr>
        <p:spPr>
          <a:xfrm>
            <a:off x="6750424" y="0"/>
            <a:ext cx="11537576" cy="10125635"/>
          </a:xfrm>
          <a:prstGeom prst="rect">
            <a:avLst/>
          </a:prstGeom>
          <a:solidFill>
            <a:srgbClr val="20212A"/>
          </a:solidFill>
        </p:spPr>
      </p:sp>
      <p:sp>
        <p:nvSpPr>
          <p:cNvPr id="18" name="TextBox 18"/>
          <p:cNvSpPr txBox="1"/>
          <p:nvPr/>
        </p:nvSpPr>
        <p:spPr>
          <a:xfrm>
            <a:off x="619527" y="161365"/>
            <a:ext cx="6354079" cy="823302"/>
          </a:xfrm>
          <a:prstGeom prst="rect">
            <a:avLst/>
          </a:prstGeom>
        </p:spPr>
        <p:txBody>
          <a:bodyPr wrap="square" lIns="0" tIns="0" rIns="0" bIns="0" rtlCol="0" anchor="t">
            <a:spAutoFit/>
          </a:bodyPr>
          <a:lstStyle/>
          <a:p>
            <a:pPr>
              <a:lnSpc>
                <a:spcPts val="6820"/>
              </a:lnSpc>
            </a:pPr>
            <a:r>
              <a:rPr lang="en-US" sz="5500" spc="110">
                <a:solidFill>
                  <a:srgbClr val="20212A"/>
                </a:solidFill>
                <a:latin typeface="Quicksand Bold"/>
              </a:rPr>
              <a:t>Train/test split</a:t>
            </a:r>
          </a:p>
        </p:txBody>
      </p:sp>
      <p:sp>
        <p:nvSpPr>
          <p:cNvPr id="19" name="Freeform 19"/>
          <p:cNvSpPr/>
          <p:nvPr/>
        </p:nvSpPr>
        <p:spPr>
          <a:xfrm rot="1805500">
            <a:off x="1208637" y="7846529"/>
            <a:ext cx="3975059" cy="1714907"/>
          </a:xfrm>
          <a:custGeom>
            <a:avLst/>
            <a:gdLst/>
            <a:ahLst/>
            <a:cxnLst/>
            <a:rect l="l" t="t" r="r" b="b"/>
            <a:pathLst>
              <a:path w="9240036" h="3725821">
                <a:moveTo>
                  <a:pt x="0" y="0"/>
                </a:moveTo>
                <a:lnTo>
                  <a:pt x="9240036" y="0"/>
                </a:lnTo>
                <a:lnTo>
                  <a:pt x="9240036" y="3725820"/>
                </a:lnTo>
                <a:lnTo>
                  <a:pt x="0" y="3725820"/>
                </a:lnTo>
                <a:lnTo>
                  <a:pt x="0" y="0"/>
                </a:lnTo>
                <a:close/>
              </a:path>
            </a:pathLst>
          </a:custGeom>
          <a:blipFill>
            <a:blip r:embed="rId2">
              <a:extLst>
                <a:ext uri="{96DAC541-7B7A-43D3-8B79-37D633B846F1}">
                  <asvg:svgBlip xmlns:asvg="http://schemas.microsoft.com/office/drawing/2016/SVG/main" r:embed="rId3"/>
                </a:ext>
              </a:extLst>
            </a:blip>
            <a:stretch>
              <a:fillRect t="-184" b="-184"/>
            </a:stretch>
          </a:blipFill>
        </p:spPr>
      </p:sp>
      <p:pic>
        <p:nvPicPr>
          <p:cNvPr id="20" name="Picture 20" descr="A screenshot of a graph&#10;&#10;Description automatically generated">
            <a:extLst>
              <a:ext uri="{FF2B5EF4-FFF2-40B4-BE49-F238E27FC236}">
                <a16:creationId xmlns:a16="http://schemas.microsoft.com/office/drawing/2014/main" id="{27347B1A-BE85-1459-7F0F-746A8D9BA9DF}"/>
              </a:ext>
            </a:extLst>
          </p:cNvPr>
          <p:cNvPicPr>
            <a:picLocks noChangeAspect="1"/>
          </p:cNvPicPr>
          <p:nvPr/>
        </p:nvPicPr>
        <p:blipFill>
          <a:blip r:embed="rId4"/>
          <a:stretch>
            <a:fillRect/>
          </a:stretch>
        </p:blipFill>
        <p:spPr>
          <a:xfrm>
            <a:off x="7062946" y="2568222"/>
            <a:ext cx="10928721" cy="4000750"/>
          </a:xfrm>
          <a:prstGeom prst="rect">
            <a:avLst/>
          </a:prstGeom>
        </p:spPr>
      </p:pic>
      <p:sp>
        <p:nvSpPr>
          <p:cNvPr id="22" name="TextBox 3">
            <a:extLst>
              <a:ext uri="{FF2B5EF4-FFF2-40B4-BE49-F238E27FC236}">
                <a16:creationId xmlns:a16="http://schemas.microsoft.com/office/drawing/2014/main" id="{52F0AE87-5DCB-6168-08A2-DB08552A4218}"/>
              </a:ext>
            </a:extLst>
          </p:cNvPr>
          <p:cNvSpPr txBox="1"/>
          <p:nvPr/>
        </p:nvSpPr>
        <p:spPr>
          <a:xfrm>
            <a:off x="332315" y="1335334"/>
            <a:ext cx="5727704" cy="752514"/>
          </a:xfrm>
          <a:prstGeom prst="rect">
            <a:avLst/>
          </a:prstGeom>
        </p:spPr>
        <p:txBody>
          <a:bodyPr wrap="square" lIns="0" tIns="0" rIns="0" bIns="0" rtlCol="0" anchor="t">
            <a:spAutoFit/>
          </a:bodyPr>
          <a:lstStyle/>
          <a:p>
            <a:pPr>
              <a:lnSpc>
                <a:spcPts val="6820"/>
              </a:lnSpc>
            </a:pPr>
            <a:r>
              <a:rPr lang="en-US" sz="3200" spc="110">
                <a:solidFill>
                  <a:srgbClr val="EDE6E2"/>
                </a:solidFill>
                <a:latin typeface="Quicksand Bold"/>
                <a:ea typeface="+mn-lt"/>
                <a:cs typeface="+mn-lt"/>
              </a:rPr>
              <a:t>Stratifying</a:t>
            </a:r>
            <a:r>
              <a:rPr lang="en-US" sz="3200" spc="110" dirty="0">
                <a:solidFill>
                  <a:srgbClr val="EDE6E2"/>
                </a:solidFill>
                <a:latin typeface="Quicksand Bold"/>
                <a:ea typeface="+mn-lt"/>
                <a:cs typeface="+mn-lt"/>
              </a:rPr>
              <a:t> </a:t>
            </a:r>
          </a:p>
        </p:txBody>
      </p:sp>
      <p:sp>
        <p:nvSpPr>
          <p:cNvPr id="21" name="TextBox 20">
            <a:extLst>
              <a:ext uri="{FF2B5EF4-FFF2-40B4-BE49-F238E27FC236}">
                <a16:creationId xmlns:a16="http://schemas.microsoft.com/office/drawing/2014/main" id="{7385B2BF-5209-C68A-918F-4283C148F74B}"/>
              </a:ext>
            </a:extLst>
          </p:cNvPr>
          <p:cNvSpPr txBox="1"/>
          <p:nvPr/>
        </p:nvSpPr>
        <p:spPr>
          <a:xfrm>
            <a:off x="497540" y="3321425"/>
            <a:ext cx="5397251" cy="3416320"/>
          </a:xfrm>
          <a:prstGeom prst="rect">
            <a:avLst/>
          </a:prstGeom>
          <a:noFill/>
        </p:spPr>
        <p:txBody>
          <a:bodyPr wrap="square" rtlCol="0">
            <a:spAutoFit/>
          </a:bodyPr>
          <a:lstStyle/>
          <a:p>
            <a:r>
              <a:rPr lang="en-US" sz="2400">
                <a:solidFill>
                  <a:schemeClr val="bg1"/>
                </a:solidFill>
              </a:rPr>
              <a:t>An unbiased evaluation is crucial to avoid introducing temporal leakage and to ensure the model's generalization to future data. The traditional random train-test split can lead to biased results, undermining the model's performance assessment. To address this, a "stratified split" based on the time signature column.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5" name="AutoShape 5"/>
          <p:cNvSpPr/>
          <p:nvPr/>
        </p:nvSpPr>
        <p:spPr>
          <a:xfrm>
            <a:off x="0" y="0"/>
            <a:ext cx="10852274" cy="10287000"/>
          </a:xfrm>
          <a:prstGeom prst="rect">
            <a:avLst/>
          </a:prstGeom>
          <a:solidFill>
            <a:srgbClr val="20212A"/>
          </a:solidFill>
        </p:spPr>
      </p:sp>
      <p:sp>
        <p:nvSpPr>
          <p:cNvPr id="18" name="TextBox 18"/>
          <p:cNvSpPr txBox="1"/>
          <p:nvPr/>
        </p:nvSpPr>
        <p:spPr>
          <a:xfrm>
            <a:off x="11092244" y="467991"/>
            <a:ext cx="6498168" cy="823302"/>
          </a:xfrm>
          <a:prstGeom prst="rect">
            <a:avLst/>
          </a:prstGeom>
        </p:spPr>
        <p:txBody>
          <a:bodyPr wrap="square" lIns="0" tIns="0" rIns="0" bIns="0" rtlCol="0" anchor="t">
            <a:spAutoFit/>
          </a:bodyPr>
          <a:lstStyle/>
          <a:p>
            <a:pPr>
              <a:lnSpc>
                <a:spcPts val="6820"/>
              </a:lnSpc>
            </a:pPr>
            <a:r>
              <a:rPr lang="en-US" sz="5500" spc="110" dirty="0">
                <a:solidFill>
                  <a:schemeClr val="bg1"/>
                </a:solidFill>
                <a:latin typeface="Quicksand Bold"/>
              </a:rPr>
              <a:t>Model Selection</a:t>
            </a:r>
            <a:endParaRPr lang="en-US" sz="5500" spc="110">
              <a:solidFill>
                <a:schemeClr val="bg1"/>
              </a:solidFill>
              <a:latin typeface="Quicksand Bold"/>
            </a:endParaRPr>
          </a:p>
        </p:txBody>
      </p:sp>
      <p:sp>
        <p:nvSpPr>
          <p:cNvPr id="19" name="Freeform 19"/>
          <p:cNvSpPr/>
          <p:nvPr/>
        </p:nvSpPr>
        <p:spPr>
          <a:xfrm rot="1805500">
            <a:off x="12896952" y="6835787"/>
            <a:ext cx="3615354" cy="1638096"/>
          </a:xfrm>
          <a:custGeom>
            <a:avLst/>
            <a:gdLst/>
            <a:ahLst/>
            <a:cxnLst/>
            <a:rect l="l" t="t" r="r" b="b"/>
            <a:pathLst>
              <a:path w="9240036" h="3725821">
                <a:moveTo>
                  <a:pt x="0" y="0"/>
                </a:moveTo>
                <a:lnTo>
                  <a:pt x="9240036" y="0"/>
                </a:lnTo>
                <a:lnTo>
                  <a:pt x="9240036" y="3725820"/>
                </a:lnTo>
                <a:lnTo>
                  <a:pt x="0" y="3725820"/>
                </a:lnTo>
                <a:lnTo>
                  <a:pt x="0" y="0"/>
                </a:lnTo>
                <a:close/>
              </a:path>
            </a:pathLst>
          </a:custGeom>
          <a:blipFill>
            <a:blip r:embed="rId2">
              <a:extLst>
                <a:ext uri="{96DAC541-7B7A-43D3-8B79-37D633B846F1}">
                  <asvg:svgBlip xmlns:asvg="http://schemas.microsoft.com/office/drawing/2016/SVG/main" r:embed="rId3"/>
                </a:ext>
              </a:extLst>
            </a:blip>
            <a:stretch>
              <a:fillRect t="-184" b="-184"/>
            </a:stretch>
          </a:blipFill>
        </p:spPr>
      </p:sp>
      <p:sp>
        <p:nvSpPr>
          <p:cNvPr id="3" name="TextBox 3">
            <a:extLst>
              <a:ext uri="{FF2B5EF4-FFF2-40B4-BE49-F238E27FC236}">
                <a16:creationId xmlns:a16="http://schemas.microsoft.com/office/drawing/2014/main" id="{7E851FDC-89BA-FF93-5C97-EC3300F0F0B0}"/>
              </a:ext>
            </a:extLst>
          </p:cNvPr>
          <p:cNvSpPr txBox="1"/>
          <p:nvPr/>
        </p:nvSpPr>
        <p:spPr>
          <a:xfrm>
            <a:off x="11099093" y="1518778"/>
            <a:ext cx="5727704" cy="752514"/>
          </a:xfrm>
          <a:prstGeom prst="rect">
            <a:avLst/>
          </a:prstGeom>
        </p:spPr>
        <p:txBody>
          <a:bodyPr wrap="square" lIns="0" tIns="0" rIns="0" bIns="0" rtlCol="0" anchor="t">
            <a:spAutoFit/>
          </a:bodyPr>
          <a:lstStyle/>
          <a:p>
            <a:pPr>
              <a:lnSpc>
                <a:spcPts val="6820"/>
              </a:lnSpc>
            </a:pPr>
            <a:r>
              <a:rPr lang="en-US" sz="3200" spc="110" dirty="0">
                <a:solidFill>
                  <a:schemeClr val="bg1"/>
                </a:solidFill>
                <a:latin typeface="Quicksand Bold"/>
                <a:ea typeface="+mn-lt"/>
                <a:cs typeface="+mn-lt"/>
              </a:rPr>
              <a:t>Lazy predict</a:t>
            </a:r>
          </a:p>
        </p:txBody>
      </p:sp>
      <p:sp>
        <p:nvSpPr>
          <p:cNvPr id="6" name="TextBox 5">
            <a:extLst>
              <a:ext uri="{FF2B5EF4-FFF2-40B4-BE49-F238E27FC236}">
                <a16:creationId xmlns:a16="http://schemas.microsoft.com/office/drawing/2014/main" id="{0333F19D-51A3-050D-10A7-65ED8A10BF1F}"/>
              </a:ext>
            </a:extLst>
          </p:cNvPr>
          <p:cNvSpPr txBox="1"/>
          <p:nvPr/>
        </p:nvSpPr>
        <p:spPr>
          <a:xfrm>
            <a:off x="11094984" y="2855758"/>
            <a:ext cx="5397251" cy="1938992"/>
          </a:xfrm>
          <a:prstGeom prst="rect">
            <a:avLst/>
          </a:prstGeom>
          <a:noFill/>
        </p:spPr>
        <p:txBody>
          <a:bodyPr wrap="square" lIns="91440" tIns="45720" rIns="91440" bIns="45720" rtlCol="0" anchor="t">
            <a:spAutoFit/>
          </a:bodyPr>
          <a:lstStyle/>
          <a:p>
            <a:r>
              <a:rPr lang="en-US" sz="2400" dirty="0">
                <a:solidFill>
                  <a:schemeClr val="bg1"/>
                </a:solidFill>
                <a:ea typeface="+mn-lt"/>
                <a:cs typeface="+mn-lt"/>
              </a:rPr>
              <a:t>Lazy Predict help build a lot of basic models without much code and helps understand which models works better without any parameter tuning</a:t>
            </a:r>
            <a:endParaRPr lang="en-US" dirty="0">
              <a:solidFill>
                <a:schemeClr val="bg1"/>
              </a:solidFill>
              <a:cs typeface="Calibri"/>
            </a:endParaRPr>
          </a:p>
          <a:p>
            <a:endParaRPr lang="en-US" sz="2400" dirty="0">
              <a:solidFill>
                <a:schemeClr val="bg1"/>
              </a:solidFill>
              <a:cs typeface="Calibri"/>
            </a:endParaRPr>
          </a:p>
        </p:txBody>
      </p:sp>
      <p:pic>
        <p:nvPicPr>
          <p:cNvPr id="7" name="Picture 7" descr="A screenshot of a computer program&#10;&#10;Description automatically generated">
            <a:extLst>
              <a:ext uri="{FF2B5EF4-FFF2-40B4-BE49-F238E27FC236}">
                <a16:creationId xmlns:a16="http://schemas.microsoft.com/office/drawing/2014/main" id="{DDA2FBCD-CAB4-580F-E260-E8520C198081}"/>
              </a:ext>
            </a:extLst>
          </p:cNvPr>
          <p:cNvPicPr>
            <a:picLocks noChangeAspect="1"/>
          </p:cNvPicPr>
          <p:nvPr/>
        </p:nvPicPr>
        <p:blipFill>
          <a:blip r:embed="rId4"/>
          <a:stretch>
            <a:fillRect/>
          </a:stretch>
        </p:blipFill>
        <p:spPr>
          <a:xfrm>
            <a:off x="378178" y="1305094"/>
            <a:ext cx="9897533" cy="7281700"/>
          </a:xfrm>
          <a:prstGeom prst="rect">
            <a:avLst/>
          </a:prstGeom>
        </p:spPr>
      </p:pic>
    </p:spTree>
    <p:extLst>
      <p:ext uri="{BB962C8B-B14F-4D97-AF65-F5344CB8AC3E}">
        <p14:creationId xmlns:p14="http://schemas.microsoft.com/office/powerpoint/2010/main" val="716852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5" name="AutoShape 5"/>
          <p:cNvSpPr/>
          <p:nvPr/>
        </p:nvSpPr>
        <p:spPr>
          <a:xfrm>
            <a:off x="0" y="0"/>
            <a:ext cx="10852274" cy="10287000"/>
          </a:xfrm>
          <a:prstGeom prst="rect">
            <a:avLst/>
          </a:prstGeom>
          <a:solidFill>
            <a:srgbClr val="20212A"/>
          </a:solidFill>
        </p:spPr>
      </p:sp>
      <p:sp>
        <p:nvSpPr>
          <p:cNvPr id="18" name="TextBox 18"/>
          <p:cNvSpPr txBox="1"/>
          <p:nvPr/>
        </p:nvSpPr>
        <p:spPr>
          <a:xfrm>
            <a:off x="11092244" y="467991"/>
            <a:ext cx="6498168" cy="823302"/>
          </a:xfrm>
          <a:prstGeom prst="rect">
            <a:avLst/>
          </a:prstGeom>
        </p:spPr>
        <p:txBody>
          <a:bodyPr wrap="square" lIns="0" tIns="0" rIns="0" bIns="0" rtlCol="0" anchor="t">
            <a:spAutoFit/>
          </a:bodyPr>
          <a:lstStyle/>
          <a:p>
            <a:pPr>
              <a:lnSpc>
                <a:spcPts val="6820"/>
              </a:lnSpc>
            </a:pPr>
            <a:r>
              <a:rPr lang="en-US" sz="5500" spc="110" dirty="0">
                <a:solidFill>
                  <a:schemeClr val="bg1"/>
                </a:solidFill>
                <a:latin typeface="Quicksand Bold"/>
              </a:rPr>
              <a:t>Model Selection</a:t>
            </a:r>
            <a:endParaRPr lang="en-US" sz="5500" spc="110">
              <a:solidFill>
                <a:schemeClr val="bg1"/>
              </a:solidFill>
              <a:latin typeface="Quicksand Bold"/>
            </a:endParaRPr>
          </a:p>
        </p:txBody>
      </p:sp>
      <p:sp>
        <p:nvSpPr>
          <p:cNvPr id="19" name="Freeform 19"/>
          <p:cNvSpPr/>
          <p:nvPr/>
        </p:nvSpPr>
        <p:spPr>
          <a:xfrm rot="1805500">
            <a:off x="12896952" y="6835787"/>
            <a:ext cx="3615354" cy="1638096"/>
          </a:xfrm>
          <a:custGeom>
            <a:avLst/>
            <a:gdLst/>
            <a:ahLst/>
            <a:cxnLst/>
            <a:rect l="l" t="t" r="r" b="b"/>
            <a:pathLst>
              <a:path w="9240036" h="3725821">
                <a:moveTo>
                  <a:pt x="0" y="0"/>
                </a:moveTo>
                <a:lnTo>
                  <a:pt x="9240036" y="0"/>
                </a:lnTo>
                <a:lnTo>
                  <a:pt x="9240036" y="3725820"/>
                </a:lnTo>
                <a:lnTo>
                  <a:pt x="0" y="3725820"/>
                </a:lnTo>
                <a:lnTo>
                  <a:pt x="0" y="0"/>
                </a:lnTo>
                <a:close/>
              </a:path>
            </a:pathLst>
          </a:custGeom>
          <a:blipFill>
            <a:blip r:embed="rId2">
              <a:extLst>
                <a:ext uri="{96DAC541-7B7A-43D3-8B79-37D633B846F1}">
                  <asvg:svgBlip xmlns:asvg="http://schemas.microsoft.com/office/drawing/2016/SVG/main" r:embed="rId3"/>
                </a:ext>
              </a:extLst>
            </a:blip>
            <a:stretch>
              <a:fillRect t="-184" b="-184"/>
            </a:stretch>
          </a:blipFill>
        </p:spPr>
      </p:sp>
      <p:sp>
        <p:nvSpPr>
          <p:cNvPr id="3" name="TextBox 3">
            <a:extLst>
              <a:ext uri="{FF2B5EF4-FFF2-40B4-BE49-F238E27FC236}">
                <a16:creationId xmlns:a16="http://schemas.microsoft.com/office/drawing/2014/main" id="{7E851FDC-89BA-FF93-5C97-EC3300F0F0B0}"/>
              </a:ext>
            </a:extLst>
          </p:cNvPr>
          <p:cNvSpPr txBox="1"/>
          <p:nvPr/>
        </p:nvSpPr>
        <p:spPr>
          <a:xfrm>
            <a:off x="11099093" y="1518778"/>
            <a:ext cx="5727704" cy="760273"/>
          </a:xfrm>
          <a:prstGeom prst="rect">
            <a:avLst/>
          </a:prstGeom>
        </p:spPr>
        <p:txBody>
          <a:bodyPr wrap="square" lIns="0" tIns="0" rIns="0" bIns="0" rtlCol="0" anchor="t">
            <a:spAutoFit/>
          </a:bodyPr>
          <a:lstStyle/>
          <a:p>
            <a:pPr>
              <a:lnSpc>
                <a:spcPts val="6820"/>
              </a:lnSpc>
            </a:pPr>
            <a:r>
              <a:rPr lang="en-US" sz="3200" spc="110">
                <a:solidFill>
                  <a:schemeClr val="bg1"/>
                </a:solidFill>
                <a:latin typeface="Quicksand Bold"/>
                <a:ea typeface="+mn-lt"/>
                <a:cs typeface="+mn-lt"/>
              </a:rPr>
              <a:t>GridSearchCV</a:t>
            </a:r>
            <a:endParaRPr lang="en-US"/>
          </a:p>
        </p:txBody>
      </p:sp>
      <p:sp>
        <p:nvSpPr>
          <p:cNvPr id="6" name="TextBox 5">
            <a:extLst>
              <a:ext uri="{FF2B5EF4-FFF2-40B4-BE49-F238E27FC236}">
                <a16:creationId xmlns:a16="http://schemas.microsoft.com/office/drawing/2014/main" id="{0333F19D-51A3-050D-10A7-65ED8A10BF1F}"/>
              </a:ext>
            </a:extLst>
          </p:cNvPr>
          <p:cNvSpPr txBox="1"/>
          <p:nvPr/>
        </p:nvSpPr>
        <p:spPr>
          <a:xfrm>
            <a:off x="11094984" y="2855758"/>
            <a:ext cx="5397251" cy="461665"/>
          </a:xfrm>
          <a:prstGeom prst="rect">
            <a:avLst/>
          </a:prstGeom>
          <a:noFill/>
        </p:spPr>
        <p:txBody>
          <a:bodyPr wrap="square" lIns="91440" tIns="45720" rIns="91440" bIns="45720" rtlCol="0" anchor="t">
            <a:spAutoFit/>
          </a:bodyPr>
          <a:lstStyle/>
          <a:p>
            <a:endParaRPr lang="en-US" sz="2400" dirty="0">
              <a:solidFill>
                <a:schemeClr val="bg1"/>
              </a:solidFill>
              <a:cs typeface="Calibri"/>
            </a:endParaRPr>
          </a:p>
        </p:txBody>
      </p:sp>
      <p:pic>
        <p:nvPicPr>
          <p:cNvPr id="2" name="Picture 3" descr="A screenshot of a computer program&#10;&#10;Description automatically generated">
            <a:extLst>
              <a:ext uri="{FF2B5EF4-FFF2-40B4-BE49-F238E27FC236}">
                <a16:creationId xmlns:a16="http://schemas.microsoft.com/office/drawing/2014/main" id="{B233DA1C-BE66-50D8-903C-990E32B4F2BD}"/>
              </a:ext>
            </a:extLst>
          </p:cNvPr>
          <p:cNvPicPr>
            <a:picLocks noChangeAspect="1"/>
          </p:cNvPicPr>
          <p:nvPr/>
        </p:nvPicPr>
        <p:blipFill>
          <a:blip r:embed="rId4"/>
          <a:stretch>
            <a:fillRect/>
          </a:stretch>
        </p:blipFill>
        <p:spPr>
          <a:xfrm>
            <a:off x="547511" y="1061813"/>
            <a:ext cx="9911644" cy="7909374"/>
          </a:xfrm>
          <a:prstGeom prst="rect">
            <a:avLst/>
          </a:prstGeom>
        </p:spPr>
      </p:pic>
    </p:spTree>
    <p:extLst>
      <p:ext uri="{BB962C8B-B14F-4D97-AF65-F5344CB8AC3E}">
        <p14:creationId xmlns:p14="http://schemas.microsoft.com/office/powerpoint/2010/main" val="262205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2" name="TextBox 2"/>
          <p:cNvSpPr txBox="1"/>
          <p:nvPr/>
        </p:nvSpPr>
        <p:spPr>
          <a:xfrm>
            <a:off x="350942" y="287083"/>
            <a:ext cx="10806404" cy="971550"/>
          </a:xfrm>
          <a:prstGeom prst="rect">
            <a:avLst/>
          </a:prstGeom>
        </p:spPr>
        <p:txBody>
          <a:bodyPr lIns="0" tIns="0" rIns="0" bIns="0" rtlCol="0" anchor="t">
            <a:spAutoFit/>
          </a:bodyPr>
          <a:lstStyle/>
          <a:p>
            <a:pPr>
              <a:lnSpc>
                <a:spcPts val="7680"/>
              </a:lnSpc>
            </a:pPr>
            <a:r>
              <a:rPr lang="en-US" sz="6400">
                <a:solidFill>
                  <a:srgbClr val="20212A"/>
                </a:solidFill>
                <a:latin typeface="Knewave"/>
              </a:rPr>
              <a:t>DATASET DESCREPTION</a:t>
            </a:r>
          </a:p>
        </p:txBody>
      </p:sp>
      <p:sp>
        <p:nvSpPr>
          <p:cNvPr id="3" name="TextBox 3"/>
          <p:cNvSpPr txBox="1"/>
          <p:nvPr/>
        </p:nvSpPr>
        <p:spPr>
          <a:xfrm>
            <a:off x="350942" y="1495185"/>
            <a:ext cx="8455689" cy="492633"/>
          </a:xfrm>
          <a:prstGeom prst="rect">
            <a:avLst/>
          </a:prstGeom>
        </p:spPr>
        <p:txBody>
          <a:bodyPr lIns="0" tIns="0" rIns="0" bIns="0" rtlCol="0" anchor="t">
            <a:spAutoFit/>
          </a:bodyPr>
          <a:lstStyle/>
          <a:p>
            <a:pPr>
              <a:lnSpc>
                <a:spcPts val="3875"/>
              </a:lnSpc>
            </a:pPr>
            <a:r>
              <a:rPr lang="en-US" sz="3400" spc="238">
                <a:solidFill>
                  <a:srgbClr val="EDE6E2"/>
                </a:solidFill>
                <a:latin typeface="Quicksand Bold"/>
              </a:rPr>
              <a:t>OUR DISCUSSION POINTS</a:t>
            </a:r>
          </a:p>
        </p:txBody>
      </p:sp>
      <p:sp>
        <p:nvSpPr>
          <p:cNvPr id="4" name="TextBox 4"/>
          <p:cNvSpPr txBox="1"/>
          <p:nvPr/>
        </p:nvSpPr>
        <p:spPr>
          <a:xfrm>
            <a:off x="0" y="2324100"/>
            <a:ext cx="13481758" cy="4948471"/>
          </a:xfrm>
          <a:prstGeom prst="rect">
            <a:avLst/>
          </a:prstGeom>
        </p:spPr>
        <p:txBody>
          <a:bodyPr lIns="0" tIns="0" rIns="0" bIns="0" rtlCol="0" anchor="t">
            <a:spAutoFit/>
          </a:bodyPr>
          <a:lstStyle/>
          <a:p>
            <a:pPr marL="518162" lvl="1" indent="-259081">
              <a:lnSpc>
                <a:spcPts val="3912"/>
              </a:lnSpc>
              <a:buFont typeface="Arial"/>
              <a:buChar char="•"/>
            </a:pPr>
            <a:r>
              <a:rPr lang="en-US" sz="2400" spc="144" err="1">
                <a:solidFill>
                  <a:schemeClr val="bg1"/>
                </a:solidFill>
                <a:latin typeface="Times New Roman" panose="02020603050405020304" pitchFamily="18" charset="0"/>
                <a:cs typeface="Times New Roman" panose="02020603050405020304" pitchFamily="18" charset="0"/>
              </a:rPr>
              <a:t>speechiness</a:t>
            </a:r>
            <a:r>
              <a:rPr lang="en-US" sz="2400" spc="144">
                <a:solidFill>
                  <a:schemeClr val="bg1"/>
                </a:solidFill>
                <a:latin typeface="Times New Roman" panose="02020603050405020304" pitchFamily="18" charset="0"/>
                <a:cs typeface="Times New Roman" panose="02020603050405020304" pitchFamily="18" charset="0"/>
              </a:rPr>
              <a:t>: </a:t>
            </a:r>
            <a:r>
              <a:rPr lang="en-US" sz="2400" spc="144" err="1">
                <a:solidFill>
                  <a:schemeClr val="bg1"/>
                </a:solidFill>
                <a:latin typeface="Times New Roman" panose="02020603050405020304" pitchFamily="18" charset="0"/>
                <a:cs typeface="Times New Roman" panose="02020603050405020304" pitchFamily="18" charset="0"/>
              </a:rPr>
              <a:t>Speechiness</a:t>
            </a:r>
            <a:r>
              <a:rPr lang="en-US" sz="2400" spc="144">
                <a:solidFill>
                  <a:schemeClr val="bg1"/>
                </a:solidFill>
                <a:latin typeface="Times New Roman" panose="02020603050405020304" pitchFamily="18" charset="0"/>
                <a:cs typeface="Times New Roman" panose="02020603050405020304" pitchFamily="18" charset="0"/>
              </a:rPr>
              <a:t> detects the presence of spoken words in a track. The more exclusively speech-like the recording (e.g. talk show, audio book, poetry), the closer to 1.0 the attribute value. </a:t>
            </a:r>
          </a:p>
          <a:p>
            <a:pPr marL="518162" lvl="1" indent="-259081">
              <a:lnSpc>
                <a:spcPts val="3912"/>
              </a:lnSpc>
              <a:buFont typeface="Arial"/>
              <a:buChar char="•"/>
            </a:pPr>
            <a:r>
              <a:rPr lang="en-US" sz="2400" spc="144" err="1">
                <a:solidFill>
                  <a:schemeClr val="bg1"/>
                </a:solidFill>
                <a:latin typeface="Times New Roman" panose="02020603050405020304" pitchFamily="18" charset="0"/>
                <a:cs typeface="Times New Roman" panose="02020603050405020304" pitchFamily="18" charset="0"/>
              </a:rPr>
              <a:t>acousticness</a:t>
            </a:r>
            <a:r>
              <a:rPr lang="en-US" sz="2400" spc="144">
                <a:solidFill>
                  <a:schemeClr val="bg1"/>
                </a:solidFill>
                <a:latin typeface="Times New Roman" panose="02020603050405020304" pitchFamily="18" charset="0"/>
                <a:cs typeface="Times New Roman" panose="02020603050405020304" pitchFamily="18" charset="0"/>
              </a:rPr>
              <a:t>: A confidence measure from 0.0 to 1.0 of whether the track is acoustic. 1.0 represents high confidence the track is acoustic.</a:t>
            </a:r>
          </a:p>
          <a:p>
            <a:pPr marL="518162" lvl="1" indent="-259081">
              <a:lnSpc>
                <a:spcPts val="3912"/>
              </a:lnSpc>
              <a:buFont typeface="Arial"/>
              <a:buChar char="•"/>
            </a:pPr>
            <a:r>
              <a:rPr lang="en-US" sz="2400" spc="144" err="1">
                <a:solidFill>
                  <a:schemeClr val="bg1"/>
                </a:solidFill>
                <a:latin typeface="Times New Roman" panose="02020603050405020304" pitchFamily="18" charset="0"/>
                <a:cs typeface="Times New Roman" panose="02020603050405020304" pitchFamily="18" charset="0"/>
              </a:rPr>
              <a:t>instrumentalness</a:t>
            </a:r>
            <a:r>
              <a:rPr lang="en-US" sz="2400" spc="144">
                <a:solidFill>
                  <a:schemeClr val="bg1"/>
                </a:solidFill>
                <a:latin typeface="Times New Roman" panose="02020603050405020304" pitchFamily="18" charset="0"/>
                <a:cs typeface="Times New Roman" panose="02020603050405020304" pitchFamily="18" charset="0"/>
              </a:rPr>
              <a:t>: Predicts whether a track contains no vocals. "Ooh" and "aah" sounds are treated as instrumental in this context. Rap or spoken word tracks are clearly "vocal". The closer the </a:t>
            </a:r>
            <a:r>
              <a:rPr lang="en-US" sz="2400" spc="144" err="1">
                <a:solidFill>
                  <a:schemeClr val="bg1"/>
                </a:solidFill>
                <a:latin typeface="Times New Roman" panose="02020603050405020304" pitchFamily="18" charset="0"/>
                <a:cs typeface="Times New Roman" panose="02020603050405020304" pitchFamily="18" charset="0"/>
              </a:rPr>
              <a:t>instrumentalness</a:t>
            </a:r>
            <a:r>
              <a:rPr lang="en-US" sz="2400" spc="144">
                <a:solidFill>
                  <a:schemeClr val="bg1"/>
                </a:solidFill>
                <a:latin typeface="Times New Roman" panose="02020603050405020304" pitchFamily="18" charset="0"/>
                <a:cs typeface="Times New Roman" panose="02020603050405020304" pitchFamily="18" charset="0"/>
              </a:rPr>
              <a:t> value is to 1.0, the greater likelihood the track contains no vocal content. Values above 0.5 are intended to represent instrumental tracks, but confidence is higher as the value approaches 1.0.</a:t>
            </a:r>
          </a:p>
        </p:txBody>
      </p:sp>
      <p:sp>
        <p:nvSpPr>
          <p:cNvPr id="5" name="Freeform 5"/>
          <p:cNvSpPr/>
          <p:nvPr/>
        </p:nvSpPr>
        <p:spPr>
          <a:xfrm rot="996458">
            <a:off x="13943588" y="7830326"/>
            <a:ext cx="3911228" cy="1938153"/>
          </a:xfrm>
          <a:custGeom>
            <a:avLst/>
            <a:gdLst/>
            <a:ahLst/>
            <a:cxnLst/>
            <a:rect l="l" t="t" r="r" b="b"/>
            <a:pathLst>
              <a:path w="3911228" h="1938153">
                <a:moveTo>
                  <a:pt x="0" y="0"/>
                </a:moveTo>
                <a:lnTo>
                  <a:pt x="3911228" y="0"/>
                </a:lnTo>
                <a:lnTo>
                  <a:pt x="3911228" y="1938153"/>
                </a:lnTo>
                <a:lnTo>
                  <a:pt x="0" y="1938153"/>
                </a:lnTo>
                <a:lnTo>
                  <a:pt x="0" y="0"/>
                </a:lnTo>
                <a:close/>
              </a:path>
            </a:pathLst>
          </a:custGeom>
          <a:blipFill>
            <a:blip r:embed="rId2">
              <a:extLst>
                <a:ext uri="{96DAC541-7B7A-43D3-8B79-37D633B846F1}">
                  <asvg:svgBlip xmlns:asvg="http://schemas.microsoft.com/office/drawing/2016/SVG/main" r:embed="rId3"/>
                </a:ext>
              </a:extLst>
            </a:blip>
            <a:stretch>
              <a:fillRect t="-19" b="-19"/>
            </a:stretch>
          </a:blipFill>
        </p:spPr>
      </p:sp>
      <p:sp>
        <p:nvSpPr>
          <p:cNvPr id="6" name="Freeform 6"/>
          <p:cNvSpPr/>
          <p:nvPr/>
        </p:nvSpPr>
        <p:spPr>
          <a:xfrm rot="2001851">
            <a:off x="15067562" y="164309"/>
            <a:ext cx="3007714" cy="2188649"/>
          </a:xfrm>
          <a:custGeom>
            <a:avLst/>
            <a:gdLst/>
            <a:ahLst/>
            <a:cxnLst/>
            <a:rect l="l" t="t" r="r" b="b"/>
            <a:pathLst>
              <a:path w="3007714" h="2188649">
                <a:moveTo>
                  <a:pt x="0" y="0"/>
                </a:moveTo>
                <a:lnTo>
                  <a:pt x="3007714" y="0"/>
                </a:lnTo>
                <a:lnTo>
                  <a:pt x="3007714" y="2188649"/>
                </a:lnTo>
                <a:lnTo>
                  <a:pt x="0" y="2188649"/>
                </a:lnTo>
                <a:lnTo>
                  <a:pt x="0" y="0"/>
                </a:lnTo>
                <a:close/>
              </a:path>
            </a:pathLst>
          </a:custGeom>
          <a:blipFill>
            <a:blip r:embed="rId4">
              <a:extLst>
                <a:ext uri="{96DAC541-7B7A-43D3-8B79-37D633B846F1}">
                  <asvg:svgBlip xmlns:asvg="http://schemas.microsoft.com/office/drawing/2016/SVG/main" r:embed="rId5"/>
                </a:ext>
              </a:extLst>
            </a:blip>
            <a:stretch>
              <a:fillRect l="-81" r="-81"/>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5" name="AutoShape 5"/>
          <p:cNvSpPr/>
          <p:nvPr/>
        </p:nvSpPr>
        <p:spPr>
          <a:xfrm>
            <a:off x="0" y="0"/>
            <a:ext cx="10852274" cy="10287000"/>
          </a:xfrm>
          <a:prstGeom prst="rect">
            <a:avLst/>
          </a:prstGeom>
          <a:solidFill>
            <a:srgbClr val="20212A"/>
          </a:solidFill>
        </p:spPr>
      </p:sp>
      <p:sp>
        <p:nvSpPr>
          <p:cNvPr id="18" name="TextBox 18"/>
          <p:cNvSpPr txBox="1"/>
          <p:nvPr/>
        </p:nvSpPr>
        <p:spPr>
          <a:xfrm>
            <a:off x="11092244" y="467991"/>
            <a:ext cx="6498168" cy="823302"/>
          </a:xfrm>
          <a:prstGeom prst="rect">
            <a:avLst/>
          </a:prstGeom>
        </p:spPr>
        <p:txBody>
          <a:bodyPr wrap="square" lIns="0" tIns="0" rIns="0" bIns="0" rtlCol="0" anchor="t">
            <a:spAutoFit/>
          </a:bodyPr>
          <a:lstStyle/>
          <a:p>
            <a:pPr>
              <a:lnSpc>
                <a:spcPts val="6820"/>
              </a:lnSpc>
            </a:pPr>
            <a:r>
              <a:rPr lang="en-US" sz="5500" spc="110" dirty="0">
                <a:solidFill>
                  <a:schemeClr val="bg1"/>
                </a:solidFill>
                <a:latin typeface="Quicksand Bold"/>
              </a:rPr>
              <a:t>Model Selection</a:t>
            </a:r>
            <a:endParaRPr lang="en-US" sz="5500" spc="110">
              <a:solidFill>
                <a:schemeClr val="bg1"/>
              </a:solidFill>
              <a:latin typeface="Quicksand Bold"/>
            </a:endParaRPr>
          </a:p>
        </p:txBody>
      </p:sp>
      <p:sp>
        <p:nvSpPr>
          <p:cNvPr id="19" name="Freeform 19"/>
          <p:cNvSpPr/>
          <p:nvPr/>
        </p:nvSpPr>
        <p:spPr>
          <a:xfrm rot="1805500">
            <a:off x="12896952" y="6835787"/>
            <a:ext cx="3615354" cy="1638096"/>
          </a:xfrm>
          <a:custGeom>
            <a:avLst/>
            <a:gdLst/>
            <a:ahLst/>
            <a:cxnLst/>
            <a:rect l="l" t="t" r="r" b="b"/>
            <a:pathLst>
              <a:path w="9240036" h="3725821">
                <a:moveTo>
                  <a:pt x="0" y="0"/>
                </a:moveTo>
                <a:lnTo>
                  <a:pt x="9240036" y="0"/>
                </a:lnTo>
                <a:lnTo>
                  <a:pt x="9240036" y="3725820"/>
                </a:lnTo>
                <a:lnTo>
                  <a:pt x="0" y="3725820"/>
                </a:lnTo>
                <a:lnTo>
                  <a:pt x="0" y="0"/>
                </a:lnTo>
                <a:close/>
              </a:path>
            </a:pathLst>
          </a:custGeom>
          <a:blipFill>
            <a:blip r:embed="rId2">
              <a:extLst>
                <a:ext uri="{96DAC541-7B7A-43D3-8B79-37D633B846F1}">
                  <asvg:svgBlip xmlns:asvg="http://schemas.microsoft.com/office/drawing/2016/SVG/main" r:embed="rId3"/>
                </a:ext>
              </a:extLst>
            </a:blip>
            <a:stretch>
              <a:fillRect t="-184" b="-184"/>
            </a:stretch>
          </a:blipFill>
        </p:spPr>
      </p:sp>
      <p:sp>
        <p:nvSpPr>
          <p:cNvPr id="3" name="TextBox 3">
            <a:extLst>
              <a:ext uri="{FF2B5EF4-FFF2-40B4-BE49-F238E27FC236}">
                <a16:creationId xmlns:a16="http://schemas.microsoft.com/office/drawing/2014/main" id="{7E851FDC-89BA-FF93-5C97-EC3300F0F0B0}"/>
              </a:ext>
            </a:extLst>
          </p:cNvPr>
          <p:cNvSpPr txBox="1"/>
          <p:nvPr/>
        </p:nvSpPr>
        <p:spPr>
          <a:xfrm>
            <a:off x="11099093" y="1518778"/>
            <a:ext cx="5727704" cy="760273"/>
          </a:xfrm>
          <a:prstGeom prst="rect">
            <a:avLst/>
          </a:prstGeom>
        </p:spPr>
        <p:txBody>
          <a:bodyPr wrap="square" lIns="0" tIns="0" rIns="0" bIns="0" rtlCol="0" anchor="t">
            <a:spAutoFit/>
          </a:bodyPr>
          <a:lstStyle/>
          <a:p>
            <a:pPr>
              <a:lnSpc>
                <a:spcPts val="6820"/>
              </a:lnSpc>
            </a:pPr>
            <a:r>
              <a:rPr lang="en-US" sz="3200" spc="110" dirty="0">
                <a:solidFill>
                  <a:schemeClr val="bg1"/>
                </a:solidFill>
                <a:latin typeface="Quicksand Bold"/>
                <a:ea typeface="+mn-lt"/>
                <a:cs typeface="+mn-lt"/>
              </a:rPr>
              <a:t>Support Vector Machine</a:t>
            </a:r>
            <a:endParaRPr lang="en-US" dirty="0">
              <a:solidFill>
                <a:schemeClr val="bg1"/>
              </a:solidFill>
            </a:endParaRPr>
          </a:p>
        </p:txBody>
      </p:sp>
      <p:sp>
        <p:nvSpPr>
          <p:cNvPr id="6" name="TextBox 5">
            <a:extLst>
              <a:ext uri="{FF2B5EF4-FFF2-40B4-BE49-F238E27FC236}">
                <a16:creationId xmlns:a16="http://schemas.microsoft.com/office/drawing/2014/main" id="{0333F19D-51A3-050D-10A7-65ED8A10BF1F}"/>
              </a:ext>
            </a:extLst>
          </p:cNvPr>
          <p:cNvSpPr txBox="1"/>
          <p:nvPr/>
        </p:nvSpPr>
        <p:spPr>
          <a:xfrm>
            <a:off x="11094984" y="2855758"/>
            <a:ext cx="5397251" cy="461665"/>
          </a:xfrm>
          <a:prstGeom prst="rect">
            <a:avLst/>
          </a:prstGeom>
          <a:noFill/>
        </p:spPr>
        <p:txBody>
          <a:bodyPr wrap="square" lIns="91440" tIns="45720" rIns="91440" bIns="45720" rtlCol="0" anchor="t">
            <a:spAutoFit/>
          </a:bodyPr>
          <a:lstStyle/>
          <a:p>
            <a:endParaRPr lang="en-US" sz="2400" dirty="0">
              <a:solidFill>
                <a:schemeClr val="bg1"/>
              </a:solidFill>
              <a:cs typeface="Calibri"/>
            </a:endParaRPr>
          </a:p>
        </p:txBody>
      </p:sp>
      <p:pic>
        <p:nvPicPr>
          <p:cNvPr id="4" name="Picture 6" descr="A screenshot of a computer program&#10;&#10;Description automatically generated">
            <a:extLst>
              <a:ext uri="{FF2B5EF4-FFF2-40B4-BE49-F238E27FC236}">
                <a16:creationId xmlns:a16="http://schemas.microsoft.com/office/drawing/2014/main" id="{C373A4EE-EBCC-B8D1-C07F-1C3DAACE3B4D}"/>
              </a:ext>
            </a:extLst>
          </p:cNvPr>
          <p:cNvPicPr>
            <a:picLocks noChangeAspect="1"/>
          </p:cNvPicPr>
          <p:nvPr/>
        </p:nvPicPr>
        <p:blipFill>
          <a:blip r:embed="rId4"/>
          <a:stretch>
            <a:fillRect/>
          </a:stretch>
        </p:blipFill>
        <p:spPr>
          <a:xfrm>
            <a:off x="307622" y="2231588"/>
            <a:ext cx="10151533" cy="5485157"/>
          </a:xfrm>
          <a:prstGeom prst="rect">
            <a:avLst/>
          </a:prstGeom>
        </p:spPr>
      </p:pic>
    </p:spTree>
    <p:extLst>
      <p:ext uri="{BB962C8B-B14F-4D97-AF65-F5344CB8AC3E}">
        <p14:creationId xmlns:p14="http://schemas.microsoft.com/office/powerpoint/2010/main" val="451489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5" name="AutoShape 5"/>
          <p:cNvSpPr/>
          <p:nvPr/>
        </p:nvSpPr>
        <p:spPr>
          <a:xfrm>
            <a:off x="0" y="0"/>
            <a:ext cx="10852274" cy="10287000"/>
          </a:xfrm>
          <a:prstGeom prst="rect">
            <a:avLst/>
          </a:prstGeom>
          <a:solidFill>
            <a:srgbClr val="20212A"/>
          </a:solidFill>
        </p:spPr>
      </p:sp>
      <p:sp>
        <p:nvSpPr>
          <p:cNvPr id="18" name="TextBox 18"/>
          <p:cNvSpPr txBox="1"/>
          <p:nvPr/>
        </p:nvSpPr>
        <p:spPr>
          <a:xfrm>
            <a:off x="11092244" y="467991"/>
            <a:ext cx="6935612" cy="836576"/>
          </a:xfrm>
          <a:prstGeom prst="rect">
            <a:avLst/>
          </a:prstGeom>
        </p:spPr>
        <p:txBody>
          <a:bodyPr wrap="square" lIns="0" tIns="0" rIns="0" bIns="0" rtlCol="0" anchor="t">
            <a:spAutoFit/>
          </a:bodyPr>
          <a:lstStyle/>
          <a:p>
            <a:pPr>
              <a:lnSpc>
                <a:spcPts val="6820"/>
              </a:lnSpc>
            </a:pPr>
            <a:r>
              <a:rPr lang="en-US" sz="5500" spc="110" dirty="0">
                <a:solidFill>
                  <a:schemeClr val="bg1"/>
                </a:solidFill>
                <a:latin typeface="Quicksand Bold"/>
              </a:rPr>
              <a:t>Ensemble Methods</a:t>
            </a:r>
            <a:endParaRPr lang="en-US" dirty="0"/>
          </a:p>
        </p:txBody>
      </p:sp>
      <p:sp>
        <p:nvSpPr>
          <p:cNvPr id="3" name="TextBox 3">
            <a:extLst>
              <a:ext uri="{FF2B5EF4-FFF2-40B4-BE49-F238E27FC236}">
                <a16:creationId xmlns:a16="http://schemas.microsoft.com/office/drawing/2014/main" id="{7E851FDC-89BA-FF93-5C97-EC3300F0F0B0}"/>
              </a:ext>
            </a:extLst>
          </p:cNvPr>
          <p:cNvSpPr txBox="1"/>
          <p:nvPr/>
        </p:nvSpPr>
        <p:spPr>
          <a:xfrm>
            <a:off x="11099093" y="1518778"/>
            <a:ext cx="5727704" cy="760273"/>
          </a:xfrm>
          <a:prstGeom prst="rect">
            <a:avLst/>
          </a:prstGeom>
        </p:spPr>
        <p:txBody>
          <a:bodyPr wrap="square" lIns="0" tIns="0" rIns="0" bIns="0" rtlCol="0" anchor="t">
            <a:spAutoFit/>
          </a:bodyPr>
          <a:lstStyle/>
          <a:p>
            <a:pPr>
              <a:lnSpc>
                <a:spcPts val="6820"/>
              </a:lnSpc>
            </a:pPr>
            <a:r>
              <a:rPr lang="en-US" sz="3200" spc="110" dirty="0">
                <a:solidFill>
                  <a:schemeClr val="bg1"/>
                </a:solidFill>
                <a:latin typeface="Quicksand Bold"/>
                <a:ea typeface="+mn-lt"/>
                <a:cs typeface="+mn-lt"/>
              </a:rPr>
              <a:t>XGBOOST</a:t>
            </a:r>
            <a:endParaRPr lang="en-US" dirty="0"/>
          </a:p>
        </p:txBody>
      </p:sp>
      <p:pic>
        <p:nvPicPr>
          <p:cNvPr id="2" name="Picture 3" descr="A screenshot of a computer code&#10;&#10;Description automatically generated">
            <a:extLst>
              <a:ext uri="{FF2B5EF4-FFF2-40B4-BE49-F238E27FC236}">
                <a16:creationId xmlns:a16="http://schemas.microsoft.com/office/drawing/2014/main" id="{1E65F6D2-B70D-2E67-B5C9-0BBF7216D7F9}"/>
              </a:ext>
            </a:extLst>
          </p:cNvPr>
          <p:cNvPicPr>
            <a:picLocks noChangeAspect="1"/>
          </p:cNvPicPr>
          <p:nvPr/>
        </p:nvPicPr>
        <p:blipFill>
          <a:blip r:embed="rId2"/>
          <a:stretch>
            <a:fillRect/>
          </a:stretch>
        </p:blipFill>
        <p:spPr>
          <a:xfrm>
            <a:off x="956733" y="814676"/>
            <a:ext cx="9121421" cy="8234315"/>
          </a:xfrm>
          <a:prstGeom prst="rect">
            <a:avLst/>
          </a:prstGeom>
        </p:spPr>
      </p:pic>
    </p:spTree>
    <p:extLst>
      <p:ext uri="{BB962C8B-B14F-4D97-AF65-F5344CB8AC3E}">
        <p14:creationId xmlns:p14="http://schemas.microsoft.com/office/powerpoint/2010/main" val="1036361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Freeform 2"/>
          <p:cNvSpPr/>
          <p:nvPr/>
        </p:nvSpPr>
        <p:spPr>
          <a:xfrm>
            <a:off x="-1073918" y="7429500"/>
            <a:ext cx="20435835" cy="2857500"/>
          </a:xfrm>
          <a:custGeom>
            <a:avLst/>
            <a:gdLst/>
            <a:ahLst/>
            <a:cxnLst/>
            <a:rect l="l" t="t" r="r" b="b"/>
            <a:pathLst>
              <a:path w="20435835" h="2857500">
                <a:moveTo>
                  <a:pt x="0" y="0"/>
                </a:moveTo>
                <a:lnTo>
                  <a:pt x="20435836" y="0"/>
                </a:lnTo>
                <a:lnTo>
                  <a:pt x="20435836" y="2857500"/>
                </a:lnTo>
                <a:lnTo>
                  <a:pt x="0" y="2857500"/>
                </a:lnTo>
                <a:lnTo>
                  <a:pt x="0" y="0"/>
                </a:lnTo>
                <a:close/>
              </a:path>
            </a:pathLst>
          </a:custGeom>
          <a:blipFill>
            <a:blip r:embed="rId2"/>
            <a:stretch>
              <a:fillRect t="-235804" b="-137505"/>
            </a:stretch>
          </a:blipFill>
        </p:spPr>
      </p:sp>
      <p:sp>
        <p:nvSpPr>
          <p:cNvPr id="3" name="TextBox 3"/>
          <p:cNvSpPr txBox="1"/>
          <p:nvPr/>
        </p:nvSpPr>
        <p:spPr>
          <a:xfrm>
            <a:off x="1028700" y="1028700"/>
            <a:ext cx="5595055" cy="1943100"/>
          </a:xfrm>
          <a:prstGeom prst="rect">
            <a:avLst/>
          </a:prstGeom>
        </p:spPr>
        <p:txBody>
          <a:bodyPr lIns="0" tIns="0" rIns="0" bIns="0" rtlCol="0" anchor="t">
            <a:spAutoFit/>
          </a:bodyPr>
          <a:lstStyle/>
          <a:p>
            <a:pPr>
              <a:lnSpc>
                <a:spcPts val="7680"/>
              </a:lnSpc>
            </a:pPr>
            <a:r>
              <a:rPr lang="en-US" sz="6400">
                <a:solidFill>
                  <a:srgbClr val="FF4A3B"/>
                </a:solidFill>
                <a:latin typeface="Knewave"/>
              </a:rPr>
              <a:t>PRODUCT FEATURES</a:t>
            </a:r>
          </a:p>
        </p:txBody>
      </p:sp>
      <p:grpSp>
        <p:nvGrpSpPr>
          <p:cNvPr id="4" name="Group 4"/>
          <p:cNvGrpSpPr/>
          <p:nvPr/>
        </p:nvGrpSpPr>
        <p:grpSpPr>
          <a:xfrm>
            <a:off x="7511342" y="1028700"/>
            <a:ext cx="9747958" cy="5929757"/>
            <a:chOff x="0" y="0"/>
            <a:chExt cx="12997277" cy="7906343"/>
          </a:xfrm>
        </p:grpSpPr>
        <p:sp>
          <p:nvSpPr>
            <p:cNvPr id="5" name="TextBox 5"/>
            <p:cNvSpPr txBox="1"/>
            <p:nvPr/>
          </p:nvSpPr>
          <p:spPr>
            <a:xfrm>
              <a:off x="0" y="-66675"/>
              <a:ext cx="129972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SLEEK AESTHETICS</a:t>
              </a:r>
            </a:p>
          </p:txBody>
        </p:sp>
        <p:sp>
          <p:nvSpPr>
            <p:cNvPr id="6" name="TextBox 6"/>
            <p:cNvSpPr txBox="1"/>
            <p:nvPr/>
          </p:nvSpPr>
          <p:spPr>
            <a:xfrm>
              <a:off x="0" y="841375"/>
              <a:ext cx="12997277" cy="1356910"/>
            </a:xfrm>
            <a:prstGeom prst="rect">
              <a:avLst/>
            </a:prstGeom>
          </p:spPr>
          <p:txBody>
            <a:bodyPr lIns="0" tIns="0" rIns="0" bIns="0" rtlCol="0" anchor="t">
              <a:spAutoFit/>
            </a:bodyPr>
            <a:lstStyle/>
            <a:p>
              <a:pPr>
                <a:lnSpc>
                  <a:spcPts val="4238"/>
                </a:lnSpc>
              </a:pPr>
              <a:r>
                <a:rPr lang="en-US" sz="2600" spc="155">
                  <a:solidFill>
                    <a:srgbClr val="EDE6E2"/>
                  </a:solidFill>
                  <a:latin typeface="Quicksand"/>
                </a:rPr>
                <a:t>Presentations are communication tools that can be demonstrations, lectures, and more.</a:t>
              </a:r>
            </a:p>
          </p:txBody>
        </p:sp>
        <p:sp>
          <p:nvSpPr>
            <p:cNvPr id="7" name="TextBox 7"/>
            <p:cNvSpPr txBox="1"/>
            <p:nvPr/>
          </p:nvSpPr>
          <p:spPr>
            <a:xfrm>
              <a:off x="0" y="2778125"/>
              <a:ext cx="129972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USABILITY</a:t>
              </a:r>
            </a:p>
          </p:txBody>
        </p:sp>
        <p:sp>
          <p:nvSpPr>
            <p:cNvPr id="8" name="TextBox 8"/>
            <p:cNvSpPr txBox="1"/>
            <p:nvPr/>
          </p:nvSpPr>
          <p:spPr>
            <a:xfrm>
              <a:off x="0" y="3686175"/>
              <a:ext cx="12997277" cy="1356910"/>
            </a:xfrm>
            <a:prstGeom prst="rect">
              <a:avLst/>
            </a:prstGeom>
          </p:spPr>
          <p:txBody>
            <a:bodyPr lIns="0" tIns="0" rIns="0" bIns="0" rtlCol="0" anchor="t">
              <a:spAutoFit/>
            </a:bodyPr>
            <a:lstStyle/>
            <a:p>
              <a:pPr>
                <a:lnSpc>
                  <a:spcPts val="4238"/>
                </a:lnSpc>
              </a:pPr>
              <a:r>
                <a:rPr lang="en-US" sz="2600" spc="155">
                  <a:solidFill>
                    <a:srgbClr val="EDE6E2"/>
                  </a:solidFill>
                  <a:latin typeface="Quicksand"/>
                </a:rPr>
                <a:t>Presentations are communication tools that can be demonstrations, lectures, and more.</a:t>
              </a:r>
            </a:p>
          </p:txBody>
        </p:sp>
        <p:sp>
          <p:nvSpPr>
            <p:cNvPr id="9" name="TextBox 9"/>
            <p:cNvSpPr txBox="1"/>
            <p:nvPr/>
          </p:nvSpPr>
          <p:spPr>
            <a:xfrm>
              <a:off x="0" y="5641382"/>
              <a:ext cx="129972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10-YEAR WARRANTY</a:t>
              </a:r>
            </a:p>
          </p:txBody>
        </p:sp>
        <p:sp>
          <p:nvSpPr>
            <p:cNvPr id="10" name="TextBox 10"/>
            <p:cNvSpPr txBox="1"/>
            <p:nvPr/>
          </p:nvSpPr>
          <p:spPr>
            <a:xfrm>
              <a:off x="0" y="6549432"/>
              <a:ext cx="12997277" cy="1356910"/>
            </a:xfrm>
            <a:prstGeom prst="rect">
              <a:avLst/>
            </a:prstGeom>
          </p:spPr>
          <p:txBody>
            <a:bodyPr lIns="0" tIns="0" rIns="0" bIns="0" rtlCol="0" anchor="t">
              <a:spAutoFit/>
            </a:bodyPr>
            <a:lstStyle/>
            <a:p>
              <a:pPr>
                <a:lnSpc>
                  <a:spcPts val="4238"/>
                </a:lnSpc>
              </a:pPr>
              <a:r>
                <a:rPr lang="en-US" sz="2600" spc="155">
                  <a:solidFill>
                    <a:srgbClr val="EDE6E2"/>
                  </a:solidFill>
                  <a:latin typeface="Quicksand"/>
                </a:rPr>
                <a:t>Presentations are communication tools that can be demonstrations, lectures, and more.</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964972" y="1785486"/>
            <a:ext cx="14358055" cy="1994451"/>
            <a:chOff x="0" y="0"/>
            <a:chExt cx="19144073" cy="2659268"/>
          </a:xfrm>
        </p:grpSpPr>
        <p:sp>
          <p:nvSpPr>
            <p:cNvPr id="3" name="TextBox 3"/>
            <p:cNvSpPr txBox="1"/>
            <p:nvPr/>
          </p:nvSpPr>
          <p:spPr>
            <a:xfrm>
              <a:off x="0" y="0"/>
              <a:ext cx="19144073" cy="1295400"/>
            </a:xfrm>
            <a:prstGeom prst="rect">
              <a:avLst/>
            </a:prstGeom>
          </p:spPr>
          <p:txBody>
            <a:bodyPr lIns="0" tIns="0" rIns="0" bIns="0" rtlCol="0" anchor="t">
              <a:spAutoFit/>
            </a:bodyPr>
            <a:lstStyle/>
            <a:p>
              <a:pPr algn="ctr">
                <a:lnSpc>
                  <a:spcPts val="7680"/>
                </a:lnSpc>
              </a:pPr>
              <a:r>
                <a:rPr lang="en-US" sz="6400">
                  <a:solidFill>
                    <a:srgbClr val="FF4A3B"/>
                  </a:solidFill>
                  <a:latin typeface="Knewave"/>
                </a:rPr>
                <a:t>WHAT SETS US APART?</a:t>
              </a:r>
            </a:p>
          </p:txBody>
        </p:sp>
        <p:sp>
          <p:nvSpPr>
            <p:cNvPr id="4" name="TextBox 4"/>
            <p:cNvSpPr txBox="1"/>
            <p:nvPr/>
          </p:nvSpPr>
          <p:spPr>
            <a:xfrm>
              <a:off x="863598" y="1996074"/>
              <a:ext cx="17416877" cy="663194"/>
            </a:xfrm>
            <a:prstGeom prst="rect">
              <a:avLst/>
            </a:prstGeom>
          </p:spPr>
          <p:txBody>
            <a:bodyPr lIns="0" tIns="0" rIns="0" bIns="0" rtlCol="0" anchor="t">
              <a:spAutoFit/>
            </a:bodyPr>
            <a:lstStyle/>
            <a:p>
              <a:pPr algn="ctr">
                <a:lnSpc>
                  <a:spcPts val="3875"/>
                </a:lnSpc>
              </a:pPr>
              <a:r>
                <a:rPr lang="en-US" sz="3400" spc="238">
                  <a:solidFill>
                    <a:srgbClr val="EDE6E2"/>
                  </a:solidFill>
                  <a:latin typeface="Quicksand Bold"/>
                </a:rPr>
                <a:t>WHY CHOOSE AUDIOS?</a:t>
              </a:r>
            </a:p>
          </p:txBody>
        </p:sp>
      </p:grpSp>
      <p:sp>
        <p:nvSpPr>
          <p:cNvPr id="5" name="TextBox 5"/>
          <p:cNvSpPr txBox="1"/>
          <p:nvPr/>
        </p:nvSpPr>
        <p:spPr>
          <a:xfrm>
            <a:off x="2171700" y="7986275"/>
            <a:ext cx="4337758" cy="515239"/>
          </a:xfrm>
          <a:prstGeom prst="rect">
            <a:avLst/>
          </a:prstGeom>
        </p:spPr>
        <p:txBody>
          <a:bodyPr lIns="0" tIns="0" rIns="0" bIns="0" rtlCol="0" anchor="t">
            <a:spAutoFit/>
          </a:bodyPr>
          <a:lstStyle/>
          <a:p>
            <a:pPr marL="0" lvl="0" indent="0" algn="ctr">
              <a:lnSpc>
                <a:spcPts val="4238"/>
              </a:lnSpc>
            </a:pPr>
            <a:r>
              <a:rPr lang="en-US" sz="2600" spc="156">
                <a:solidFill>
                  <a:srgbClr val="EDE6E2"/>
                </a:solidFill>
                <a:latin typeface="Quicksand"/>
              </a:rPr>
              <a:t>Diverse Lineup</a:t>
            </a:r>
          </a:p>
        </p:txBody>
      </p:sp>
      <p:sp>
        <p:nvSpPr>
          <p:cNvPr id="6" name="TextBox 6"/>
          <p:cNvSpPr txBox="1"/>
          <p:nvPr/>
        </p:nvSpPr>
        <p:spPr>
          <a:xfrm>
            <a:off x="6975121" y="7986275"/>
            <a:ext cx="4337758" cy="515239"/>
          </a:xfrm>
          <a:prstGeom prst="rect">
            <a:avLst/>
          </a:prstGeom>
        </p:spPr>
        <p:txBody>
          <a:bodyPr lIns="0" tIns="0" rIns="0" bIns="0" rtlCol="0" anchor="t">
            <a:spAutoFit/>
          </a:bodyPr>
          <a:lstStyle/>
          <a:p>
            <a:pPr marL="0" lvl="0" indent="0" algn="ctr">
              <a:lnSpc>
                <a:spcPts val="4238"/>
              </a:lnSpc>
            </a:pPr>
            <a:r>
              <a:rPr lang="en-US" sz="2600" spc="156">
                <a:solidFill>
                  <a:srgbClr val="EDE6E2"/>
                </a:solidFill>
                <a:latin typeface="Quicksand"/>
              </a:rPr>
              <a:t>Sound Quality</a:t>
            </a:r>
          </a:p>
        </p:txBody>
      </p:sp>
      <p:sp>
        <p:nvSpPr>
          <p:cNvPr id="7" name="TextBox 7"/>
          <p:cNvSpPr txBox="1"/>
          <p:nvPr/>
        </p:nvSpPr>
        <p:spPr>
          <a:xfrm>
            <a:off x="11778542" y="7986275"/>
            <a:ext cx="4337758" cy="515239"/>
          </a:xfrm>
          <a:prstGeom prst="rect">
            <a:avLst/>
          </a:prstGeom>
        </p:spPr>
        <p:txBody>
          <a:bodyPr lIns="0" tIns="0" rIns="0" bIns="0" rtlCol="0" anchor="t">
            <a:spAutoFit/>
          </a:bodyPr>
          <a:lstStyle/>
          <a:p>
            <a:pPr marL="0" lvl="0" indent="0" algn="ctr">
              <a:lnSpc>
                <a:spcPts val="4238"/>
              </a:lnSpc>
            </a:pPr>
            <a:r>
              <a:rPr lang="en-US" sz="2600" spc="156">
                <a:solidFill>
                  <a:srgbClr val="EDE6E2"/>
                </a:solidFill>
                <a:latin typeface="Quicksand"/>
              </a:rPr>
              <a:t>Customer Service</a:t>
            </a:r>
          </a:p>
        </p:txBody>
      </p:sp>
      <p:sp>
        <p:nvSpPr>
          <p:cNvPr id="8" name="Freeform 8"/>
          <p:cNvSpPr/>
          <p:nvPr/>
        </p:nvSpPr>
        <p:spPr>
          <a:xfrm>
            <a:off x="12597228" y="4894446"/>
            <a:ext cx="2700387" cy="2700387"/>
          </a:xfrm>
          <a:custGeom>
            <a:avLst/>
            <a:gdLst/>
            <a:ahLst/>
            <a:cxnLst/>
            <a:rect l="l" t="t" r="r" b="b"/>
            <a:pathLst>
              <a:path w="2700387" h="2700387">
                <a:moveTo>
                  <a:pt x="0" y="0"/>
                </a:moveTo>
                <a:lnTo>
                  <a:pt x="2700386" y="0"/>
                </a:lnTo>
                <a:lnTo>
                  <a:pt x="2700386" y="2700386"/>
                </a:lnTo>
                <a:lnTo>
                  <a:pt x="0" y="27003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793807" y="4894446"/>
            <a:ext cx="2700387" cy="2700387"/>
          </a:xfrm>
          <a:custGeom>
            <a:avLst/>
            <a:gdLst/>
            <a:ahLst/>
            <a:cxnLst/>
            <a:rect l="l" t="t" r="r" b="b"/>
            <a:pathLst>
              <a:path w="2700387" h="2700387">
                <a:moveTo>
                  <a:pt x="0" y="0"/>
                </a:moveTo>
                <a:lnTo>
                  <a:pt x="2700386" y="0"/>
                </a:lnTo>
                <a:lnTo>
                  <a:pt x="2700386" y="2700386"/>
                </a:lnTo>
                <a:lnTo>
                  <a:pt x="0" y="2700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990386" y="4894446"/>
            <a:ext cx="2700387" cy="2700387"/>
          </a:xfrm>
          <a:custGeom>
            <a:avLst/>
            <a:gdLst/>
            <a:ahLst/>
            <a:cxnLst/>
            <a:rect l="l" t="t" r="r" b="b"/>
            <a:pathLst>
              <a:path w="2700387" h="2700387">
                <a:moveTo>
                  <a:pt x="0" y="0"/>
                </a:moveTo>
                <a:lnTo>
                  <a:pt x="2700386" y="0"/>
                </a:lnTo>
                <a:lnTo>
                  <a:pt x="2700386" y="2700386"/>
                </a:lnTo>
                <a:lnTo>
                  <a:pt x="0" y="2700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AutoShape 2"/>
          <p:cNvSpPr/>
          <p:nvPr/>
        </p:nvSpPr>
        <p:spPr>
          <a:xfrm>
            <a:off x="-685800" y="-571500"/>
            <a:ext cx="19659600" cy="4953000"/>
          </a:xfrm>
          <a:prstGeom prst="rect">
            <a:avLst/>
          </a:prstGeom>
          <a:solidFill>
            <a:srgbClr val="FF4A3B"/>
          </a:solidFill>
        </p:spPr>
      </p:sp>
      <p:sp>
        <p:nvSpPr>
          <p:cNvPr id="3" name="TextBox 3"/>
          <p:cNvSpPr txBox="1"/>
          <p:nvPr/>
        </p:nvSpPr>
        <p:spPr>
          <a:xfrm>
            <a:off x="2688871" y="1151890"/>
            <a:ext cx="12910258" cy="867410"/>
          </a:xfrm>
          <a:prstGeom prst="rect">
            <a:avLst/>
          </a:prstGeom>
        </p:spPr>
        <p:txBody>
          <a:bodyPr lIns="0" tIns="0" rIns="0" bIns="0" rtlCol="0" anchor="t">
            <a:spAutoFit/>
          </a:bodyPr>
          <a:lstStyle/>
          <a:p>
            <a:pPr algn="ctr">
              <a:lnSpc>
                <a:spcPts val="6820"/>
              </a:lnSpc>
            </a:pPr>
            <a:r>
              <a:rPr lang="en-US" sz="5500" spc="110">
                <a:solidFill>
                  <a:srgbClr val="EDE6E2"/>
                </a:solidFill>
                <a:latin typeface="Quicksand Bold"/>
              </a:rPr>
              <a:t>Creating Our Sound</a:t>
            </a:r>
          </a:p>
        </p:txBody>
      </p:sp>
      <p:grpSp>
        <p:nvGrpSpPr>
          <p:cNvPr id="4" name="Group 4"/>
          <p:cNvGrpSpPr/>
          <p:nvPr/>
        </p:nvGrpSpPr>
        <p:grpSpPr>
          <a:xfrm>
            <a:off x="1030214" y="6285337"/>
            <a:ext cx="5137858" cy="2677688"/>
            <a:chOff x="0" y="0"/>
            <a:chExt cx="6850477" cy="3570251"/>
          </a:xfrm>
        </p:grpSpPr>
        <p:sp>
          <p:nvSpPr>
            <p:cNvPr id="5" name="TextBox 5"/>
            <p:cNvSpPr txBox="1"/>
            <p:nvPr/>
          </p:nvSpPr>
          <p:spPr>
            <a:xfrm>
              <a:off x="0" y="-66675"/>
              <a:ext cx="6850477" cy="676275"/>
            </a:xfrm>
            <a:prstGeom prst="rect">
              <a:avLst/>
            </a:prstGeom>
          </p:spPr>
          <p:txBody>
            <a:bodyPr lIns="0" tIns="0" rIns="0" bIns="0" rtlCol="0" anchor="t">
              <a:spAutoFit/>
            </a:bodyPr>
            <a:lstStyle/>
            <a:p>
              <a:pPr algn="ctr">
                <a:lnSpc>
                  <a:spcPts val="4200"/>
                </a:lnSpc>
              </a:pPr>
              <a:r>
                <a:rPr lang="en-US" sz="3000" spc="363">
                  <a:solidFill>
                    <a:srgbClr val="FF4A3B"/>
                  </a:solidFill>
                  <a:latin typeface="Quicksand"/>
                </a:rPr>
                <a:t>STEP 1</a:t>
              </a:r>
            </a:p>
          </p:txBody>
        </p:sp>
        <p:sp>
          <p:nvSpPr>
            <p:cNvPr id="6" name="TextBox 6"/>
            <p:cNvSpPr txBox="1"/>
            <p:nvPr/>
          </p:nvSpPr>
          <p:spPr>
            <a:xfrm>
              <a:off x="0" y="854229"/>
              <a:ext cx="6850477" cy="2716022"/>
            </a:xfrm>
            <a:prstGeom prst="rect">
              <a:avLst/>
            </a:prstGeom>
          </p:spPr>
          <p:txBody>
            <a:bodyPr lIns="0" tIns="0" rIns="0" bIns="0" rtlCol="0" anchor="t">
              <a:spAutoFit/>
            </a:bodyPr>
            <a:lstStyle/>
            <a:p>
              <a:pPr algn="ctr">
                <a:lnSpc>
                  <a:spcPts val="4128"/>
                </a:lnSpc>
              </a:pPr>
              <a:r>
                <a:rPr lang="en-US" sz="2400" spc="144">
                  <a:solidFill>
                    <a:srgbClr val="EDE6E2"/>
                  </a:solidFill>
                  <a:latin typeface="Quicksand"/>
                </a:rPr>
                <a:t>Presentations are communication tools that can be demonstrations, lectures, and more.</a:t>
              </a:r>
            </a:p>
          </p:txBody>
        </p:sp>
      </p:grpSp>
      <p:sp>
        <p:nvSpPr>
          <p:cNvPr id="7" name="Freeform 7"/>
          <p:cNvSpPr/>
          <p:nvPr/>
        </p:nvSpPr>
        <p:spPr>
          <a:xfrm>
            <a:off x="339768" y="3147064"/>
            <a:ext cx="5140886" cy="2757273"/>
          </a:xfrm>
          <a:custGeom>
            <a:avLst/>
            <a:gdLst/>
            <a:ahLst/>
            <a:cxnLst/>
            <a:rect l="l" t="t" r="r" b="b"/>
            <a:pathLst>
              <a:path w="5140886" h="2757273">
                <a:moveTo>
                  <a:pt x="0" y="0"/>
                </a:moveTo>
                <a:lnTo>
                  <a:pt x="5140887" y="0"/>
                </a:lnTo>
                <a:lnTo>
                  <a:pt x="5140887" y="2757273"/>
                </a:lnTo>
                <a:lnTo>
                  <a:pt x="0" y="2757273"/>
                </a:lnTo>
                <a:lnTo>
                  <a:pt x="0" y="0"/>
                </a:lnTo>
                <a:close/>
              </a:path>
            </a:pathLst>
          </a:custGeom>
          <a:blipFill>
            <a:blip r:embed="rId2"/>
            <a:stretch>
              <a:fillRect t="-38690" r="-11857"/>
            </a:stretch>
          </a:blipFill>
        </p:spPr>
      </p:sp>
      <p:sp>
        <p:nvSpPr>
          <p:cNvPr id="8" name="Freeform 8"/>
          <p:cNvSpPr/>
          <p:nvPr/>
        </p:nvSpPr>
        <p:spPr>
          <a:xfrm>
            <a:off x="6573557" y="3147064"/>
            <a:ext cx="5140886" cy="2757273"/>
          </a:xfrm>
          <a:custGeom>
            <a:avLst/>
            <a:gdLst/>
            <a:ahLst/>
            <a:cxnLst/>
            <a:rect l="l" t="t" r="r" b="b"/>
            <a:pathLst>
              <a:path w="5140886" h="2757273">
                <a:moveTo>
                  <a:pt x="0" y="0"/>
                </a:moveTo>
                <a:lnTo>
                  <a:pt x="5140886" y="0"/>
                </a:lnTo>
                <a:lnTo>
                  <a:pt x="5140886" y="2757273"/>
                </a:lnTo>
                <a:lnTo>
                  <a:pt x="0" y="2757273"/>
                </a:lnTo>
                <a:lnTo>
                  <a:pt x="0" y="0"/>
                </a:lnTo>
                <a:close/>
              </a:path>
            </a:pathLst>
          </a:custGeom>
          <a:blipFill>
            <a:blip r:embed="rId3"/>
            <a:stretch>
              <a:fillRect t="-2438" b="-2438"/>
            </a:stretch>
          </a:blipFill>
        </p:spPr>
      </p:sp>
      <p:sp>
        <p:nvSpPr>
          <p:cNvPr id="9" name="Freeform 9"/>
          <p:cNvSpPr/>
          <p:nvPr/>
        </p:nvSpPr>
        <p:spPr>
          <a:xfrm>
            <a:off x="12116900" y="3147064"/>
            <a:ext cx="5140886" cy="2757273"/>
          </a:xfrm>
          <a:custGeom>
            <a:avLst/>
            <a:gdLst/>
            <a:ahLst/>
            <a:cxnLst/>
            <a:rect l="l" t="t" r="r" b="b"/>
            <a:pathLst>
              <a:path w="5140886" h="2757273">
                <a:moveTo>
                  <a:pt x="0" y="0"/>
                </a:moveTo>
                <a:lnTo>
                  <a:pt x="5140886" y="0"/>
                </a:lnTo>
                <a:lnTo>
                  <a:pt x="5140886" y="2757273"/>
                </a:lnTo>
                <a:lnTo>
                  <a:pt x="0" y="2757273"/>
                </a:lnTo>
                <a:lnTo>
                  <a:pt x="0" y="0"/>
                </a:lnTo>
                <a:close/>
              </a:path>
            </a:pathLst>
          </a:custGeom>
          <a:blipFill>
            <a:blip r:embed="rId4"/>
            <a:stretch>
              <a:fillRect t="-12110" b="-12110"/>
            </a:stretch>
          </a:blipFill>
        </p:spPr>
      </p:sp>
      <p:grpSp>
        <p:nvGrpSpPr>
          <p:cNvPr id="10" name="Group 10"/>
          <p:cNvGrpSpPr/>
          <p:nvPr/>
        </p:nvGrpSpPr>
        <p:grpSpPr>
          <a:xfrm>
            <a:off x="6575071" y="6285337"/>
            <a:ext cx="5137858" cy="2677688"/>
            <a:chOff x="0" y="0"/>
            <a:chExt cx="6850477" cy="3570251"/>
          </a:xfrm>
        </p:grpSpPr>
        <p:sp>
          <p:nvSpPr>
            <p:cNvPr id="11" name="TextBox 11"/>
            <p:cNvSpPr txBox="1"/>
            <p:nvPr/>
          </p:nvSpPr>
          <p:spPr>
            <a:xfrm>
              <a:off x="0" y="-66675"/>
              <a:ext cx="6850477" cy="676275"/>
            </a:xfrm>
            <a:prstGeom prst="rect">
              <a:avLst/>
            </a:prstGeom>
          </p:spPr>
          <p:txBody>
            <a:bodyPr lIns="0" tIns="0" rIns="0" bIns="0" rtlCol="0" anchor="t">
              <a:spAutoFit/>
            </a:bodyPr>
            <a:lstStyle/>
            <a:p>
              <a:pPr algn="ctr">
                <a:lnSpc>
                  <a:spcPts val="4200"/>
                </a:lnSpc>
              </a:pPr>
              <a:r>
                <a:rPr lang="en-US" sz="3000" spc="363">
                  <a:solidFill>
                    <a:srgbClr val="FF4A3B"/>
                  </a:solidFill>
                  <a:latin typeface="Quicksand"/>
                </a:rPr>
                <a:t>STEP 2</a:t>
              </a:r>
            </a:p>
          </p:txBody>
        </p:sp>
        <p:sp>
          <p:nvSpPr>
            <p:cNvPr id="12" name="TextBox 12"/>
            <p:cNvSpPr txBox="1"/>
            <p:nvPr/>
          </p:nvSpPr>
          <p:spPr>
            <a:xfrm>
              <a:off x="0" y="854229"/>
              <a:ext cx="6850477" cy="2716022"/>
            </a:xfrm>
            <a:prstGeom prst="rect">
              <a:avLst/>
            </a:prstGeom>
          </p:spPr>
          <p:txBody>
            <a:bodyPr lIns="0" tIns="0" rIns="0" bIns="0" rtlCol="0" anchor="t">
              <a:spAutoFit/>
            </a:bodyPr>
            <a:lstStyle/>
            <a:p>
              <a:pPr algn="ctr">
                <a:lnSpc>
                  <a:spcPts val="4128"/>
                </a:lnSpc>
              </a:pPr>
              <a:r>
                <a:rPr lang="en-US" sz="2400" spc="144">
                  <a:solidFill>
                    <a:srgbClr val="EDE6E2"/>
                  </a:solidFill>
                  <a:latin typeface="Quicksand"/>
                </a:rPr>
                <a:t>Presentations are communication tools that can be demonstrations, lectures, and more.</a:t>
              </a:r>
            </a:p>
          </p:txBody>
        </p:sp>
      </p:grpSp>
      <p:grpSp>
        <p:nvGrpSpPr>
          <p:cNvPr id="13" name="Group 13"/>
          <p:cNvGrpSpPr/>
          <p:nvPr/>
        </p:nvGrpSpPr>
        <p:grpSpPr>
          <a:xfrm>
            <a:off x="12119928" y="6285337"/>
            <a:ext cx="5137858" cy="2677688"/>
            <a:chOff x="0" y="0"/>
            <a:chExt cx="6850477" cy="3570251"/>
          </a:xfrm>
        </p:grpSpPr>
        <p:sp>
          <p:nvSpPr>
            <p:cNvPr id="14" name="TextBox 14"/>
            <p:cNvSpPr txBox="1"/>
            <p:nvPr/>
          </p:nvSpPr>
          <p:spPr>
            <a:xfrm>
              <a:off x="0" y="-66675"/>
              <a:ext cx="6850477" cy="676275"/>
            </a:xfrm>
            <a:prstGeom prst="rect">
              <a:avLst/>
            </a:prstGeom>
          </p:spPr>
          <p:txBody>
            <a:bodyPr lIns="0" tIns="0" rIns="0" bIns="0" rtlCol="0" anchor="t">
              <a:spAutoFit/>
            </a:bodyPr>
            <a:lstStyle/>
            <a:p>
              <a:pPr algn="ctr">
                <a:lnSpc>
                  <a:spcPts val="4200"/>
                </a:lnSpc>
              </a:pPr>
              <a:r>
                <a:rPr lang="en-US" sz="3000" spc="363">
                  <a:solidFill>
                    <a:srgbClr val="FF4A3B"/>
                  </a:solidFill>
                  <a:latin typeface="Quicksand"/>
                </a:rPr>
                <a:t>STEP 3</a:t>
              </a:r>
            </a:p>
          </p:txBody>
        </p:sp>
        <p:sp>
          <p:nvSpPr>
            <p:cNvPr id="15" name="TextBox 15"/>
            <p:cNvSpPr txBox="1"/>
            <p:nvPr/>
          </p:nvSpPr>
          <p:spPr>
            <a:xfrm>
              <a:off x="0" y="854229"/>
              <a:ext cx="6850477" cy="2716022"/>
            </a:xfrm>
            <a:prstGeom prst="rect">
              <a:avLst/>
            </a:prstGeom>
          </p:spPr>
          <p:txBody>
            <a:bodyPr lIns="0" tIns="0" rIns="0" bIns="0" rtlCol="0" anchor="t">
              <a:spAutoFit/>
            </a:bodyPr>
            <a:lstStyle/>
            <a:p>
              <a:pPr algn="ctr">
                <a:lnSpc>
                  <a:spcPts val="4128"/>
                </a:lnSpc>
              </a:pPr>
              <a:r>
                <a:rPr lang="en-US" sz="2400" spc="144">
                  <a:solidFill>
                    <a:srgbClr val="EDE6E2"/>
                  </a:solidFill>
                  <a:latin typeface="Quicksand"/>
                </a:rPr>
                <a:t>Presentations are communication tools that can be demonstrations, lectures, and more.</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2" name="Freeform 2"/>
          <p:cNvSpPr/>
          <p:nvPr/>
        </p:nvSpPr>
        <p:spPr>
          <a:xfrm>
            <a:off x="8452558" y="5143500"/>
            <a:ext cx="9324895" cy="6155168"/>
          </a:xfrm>
          <a:custGeom>
            <a:avLst/>
            <a:gdLst/>
            <a:ahLst/>
            <a:cxnLst/>
            <a:rect l="l" t="t" r="r" b="b"/>
            <a:pathLst>
              <a:path w="9324895" h="6155168">
                <a:moveTo>
                  <a:pt x="0" y="0"/>
                </a:moveTo>
                <a:lnTo>
                  <a:pt x="9324894" y="0"/>
                </a:lnTo>
                <a:lnTo>
                  <a:pt x="9324894" y="6155168"/>
                </a:lnTo>
                <a:lnTo>
                  <a:pt x="0" y="6155168"/>
                </a:lnTo>
                <a:lnTo>
                  <a:pt x="0" y="0"/>
                </a:lnTo>
                <a:close/>
              </a:path>
            </a:pathLst>
          </a:custGeom>
          <a:blipFill>
            <a:blip r:embed="rId2">
              <a:extLst>
                <a:ext uri="{96DAC541-7B7A-43D3-8B79-37D633B846F1}">
                  <asvg:svgBlip xmlns:asvg="http://schemas.microsoft.com/office/drawing/2016/SVG/main" r:embed="rId3"/>
                </a:ext>
              </a:extLst>
            </a:blip>
            <a:stretch>
              <a:fillRect t="-13" b="-13"/>
            </a:stretch>
          </a:blipFill>
        </p:spPr>
      </p:sp>
      <p:grpSp>
        <p:nvGrpSpPr>
          <p:cNvPr id="3" name="Group 3"/>
          <p:cNvGrpSpPr/>
          <p:nvPr/>
        </p:nvGrpSpPr>
        <p:grpSpPr>
          <a:xfrm>
            <a:off x="1028700" y="1028700"/>
            <a:ext cx="7423858" cy="6815357"/>
            <a:chOff x="0" y="0"/>
            <a:chExt cx="9898477" cy="9087143"/>
          </a:xfrm>
        </p:grpSpPr>
        <p:sp>
          <p:nvSpPr>
            <p:cNvPr id="4" name="TextBox 4"/>
            <p:cNvSpPr txBox="1"/>
            <p:nvPr/>
          </p:nvSpPr>
          <p:spPr>
            <a:xfrm>
              <a:off x="0" y="2900116"/>
              <a:ext cx="9593677" cy="676275"/>
            </a:xfrm>
            <a:prstGeom prst="rect">
              <a:avLst/>
            </a:prstGeom>
          </p:spPr>
          <p:txBody>
            <a:bodyPr lIns="0" tIns="0" rIns="0" bIns="0" rtlCol="0" anchor="t">
              <a:spAutoFit/>
            </a:bodyPr>
            <a:lstStyle/>
            <a:p>
              <a:pPr>
                <a:lnSpc>
                  <a:spcPts val="4200"/>
                </a:lnSpc>
              </a:pPr>
              <a:r>
                <a:rPr lang="en-US" sz="3000" spc="363">
                  <a:solidFill>
                    <a:srgbClr val="20212A"/>
                  </a:solidFill>
                  <a:latin typeface="Quicksand"/>
                </a:rPr>
                <a:t>STUDIOS USE AUDIOS</a:t>
              </a:r>
            </a:p>
          </p:txBody>
        </p:sp>
        <p:sp>
          <p:nvSpPr>
            <p:cNvPr id="5" name="TextBox 5"/>
            <p:cNvSpPr txBox="1"/>
            <p:nvPr/>
          </p:nvSpPr>
          <p:spPr>
            <a:xfrm>
              <a:off x="0" y="4174232"/>
              <a:ext cx="9593677" cy="4912910"/>
            </a:xfrm>
            <a:prstGeom prst="rect">
              <a:avLst/>
            </a:prstGeom>
          </p:spPr>
          <p:txBody>
            <a:bodyPr lIns="0" tIns="0" rIns="0" bIns="0" rtlCol="0" anchor="t">
              <a:spAutoFit/>
            </a:bodyPr>
            <a:lstStyle/>
            <a:p>
              <a:pPr>
                <a:lnSpc>
                  <a:spcPts val="4238"/>
                </a:lnSpc>
              </a:pPr>
              <a:r>
                <a:rPr lang="en-US" sz="2600" spc="155">
                  <a:solidFill>
                    <a:srgbClr val="20212A"/>
                  </a:solidFill>
                  <a:latin typeface="Quicksand"/>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6" name="TextBox 6"/>
            <p:cNvSpPr txBox="1"/>
            <p:nvPr/>
          </p:nvSpPr>
          <p:spPr>
            <a:xfrm>
              <a:off x="0" y="209550"/>
              <a:ext cx="9898477" cy="2017183"/>
            </a:xfrm>
            <a:prstGeom prst="rect">
              <a:avLst/>
            </a:prstGeom>
          </p:spPr>
          <p:txBody>
            <a:bodyPr lIns="0" tIns="0" rIns="0" bIns="0" rtlCol="0" anchor="t">
              <a:spAutoFit/>
            </a:bodyPr>
            <a:lstStyle/>
            <a:p>
              <a:pPr>
                <a:lnSpc>
                  <a:spcPts val="11000"/>
                </a:lnSpc>
              </a:pPr>
              <a:r>
                <a:rPr lang="en-US" sz="11000">
                  <a:solidFill>
                    <a:srgbClr val="20212A"/>
                  </a:solidFill>
                  <a:latin typeface="Knewave"/>
                </a:rPr>
                <a:t>8/10</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0102145" y="2337741"/>
            <a:ext cx="7157155" cy="5421018"/>
            <a:chOff x="0" y="0"/>
            <a:chExt cx="9542873" cy="7228024"/>
          </a:xfrm>
        </p:grpSpPr>
        <p:sp>
          <p:nvSpPr>
            <p:cNvPr id="3" name="TextBox 3"/>
            <p:cNvSpPr txBox="1"/>
            <p:nvPr/>
          </p:nvSpPr>
          <p:spPr>
            <a:xfrm>
              <a:off x="0" y="0"/>
              <a:ext cx="9542873" cy="2590800"/>
            </a:xfrm>
            <a:prstGeom prst="rect">
              <a:avLst/>
            </a:prstGeom>
          </p:spPr>
          <p:txBody>
            <a:bodyPr lIns="0" tIns="0" rIns="0" bIns="0" rtlCol="0" anchor="t">
              <a:spAutoFit/>
            </a:bodyPr>
            <a:lstStyle/>
            <a:p>
              <a:pPr algn="l">
                <a:lnSpc>
                  <a:spcPts val="7680"/>
                </a:lnSpc>
              </a:pPr>
              <a:r>
                <a:rPr lang="en-US" sz="6400">
                  <a:solidFill>
                    <a:srgbClr val="FF4A3B"/>
                  </a:solidFill>
                  <a:latin typeface="Knewave"/>
                </a:rPr>
                <a:t>OUR PRODUCT CATALOG</a:t>
              </a:r>
            </a:p>
          </p:txBody>
        </p:sp>
        <p:sp>
          <p:nvSpPr>
            <p:cNvPr id="4" name="TextBox 4"/>
            <p:cNvSpPr txBox="1"/>
            <p:nvPr/>
          </p:nvSpPr>
          <p:spPr>
            <a:xfrm>
              <a:off x="0" y="3324569"/>
              <a:ext cx="8933277" cy="1310894"/>
            </a:xfrm>
            <a:prstGeom prst="rect">
              <a:avLst/>
            </a:prstGeom>
          </p:spPr>
          <p:txBody>
            <a:bodyPr lIns="0" tIns="0" rIns="0" bIns="0" rtlCol="0" anchor="t">
              <a:spAutoFit/>
            </a:bodyPr>
            <a:lstStyle/>
            <a:p>
              <a:pPr algn="l">
                <a:lnSpc>
                  <a:spcPts val="3875"/>
                </a:lnSpc>
              </a:pPr>
              <a:r>
                <a:rPr lang="en-US" sz="3400" spc="238">
                  <a:solidFill>
                    <a:srgbClr val="EDE6E2"/>
                  </a:solidFill>
                  <a:latin typeface="Quicksand Bold"/>
                </a:rPr>
                <a:t>SALES OF OUR POPULAR PRODUCTS</a:t>
              </a:r>
            </a:p>
          </p:txBody>
        </p:sp>
        <p:sp>
          <p:nvSpPr>
            <p:cNvPr id="5" name="TextBox 5"/>
            <p:cNvSpPr txBox="1"/>
            <p:nvPr/>
          </p:nvSpPr>
          <p:spPr>
            <a:xfrm>
              <a:off x="0" y="5159914"/>
              <a:ext cx="8933277" cy="2068110"/>
            </a:xfrm>
            <a:prstGeom prst="rect">
              <a:avLst/>
            </a:prstGeom>
          </p:spPr>
          <p:txBody>
            <a:bodyPr lIns="0" tIns="0" rIns="0" bIns="0" rtlCol="0" anchor="t">
              <a:spAutoFit/>
            </a:bodyPr>
            <a:lstStyle/>
            <a:p>
              <a:pPr algn="l">
                <a:lnSpc>
                  <a:spcPts val="4238"/>
                </a:lnSpc>
              </a:pPr>
              <a:r>
                <a:rPr lang="en-US" sz="2600" spc="155">
                  <a:solidFill>
                    <a:srgbClr val="EDE6E2"/>
                  </a:solidFill>
                  <a:latin typeface="Quicksand"/>
                </a:rPr>
                <a:t>Presentations are communication tools that can be used as demonstrations, lectures, speeches, reports, and more. </a:t>
              </a:r>
            </a:p>
          </p:txBody>
        </p:sp>
      </p:grpSp>
      <p:sp>
        <p:nvSpPr>
          <p:cNvPr id="6" name="AutoShape 6"/>
          <p:cNvSpPr/>
          <p:nvPr/>
        </p:nvSpPr>
        <p:spPr>
          <a:xfrm>
            <a:off x="-884530" y="-531064"/>
            <a:ext cx="10028530" cy="11390270"/>
          </a:xfrm>
          <a:prstGeom prst="rect">
            <a:avLst/>
          </a:prstGeom>
          <a:solidFill>
            <a:srgbClr val="FF4A3B"/>
          </a:solidFill>
        </p:spPr>
      </p:sp>
      <p:grpSp>
        <p:nvGrpSpPr>
          <p:cNvPr id="7" name="Group 7"/>
          <p:cNvGrpSpPr/>
          <p:nvPr/>
        </p:nvGrpSpPr>
        <p:grpSpPr>
          <a:xfrm>
            <a:off x="715549" y="1626057"/>
            <a:ext cx="7154867" cy="7034887"/>
            <a:chOff x="0" y="0"/>
            <a:chExt cx="9539822" cy="9379849"/>
          </a:xfrm>
        </p:grpSpPr>
        <p:sp>
          <p:nvSpPr>
            <p:cNvPr id="8" name="TextBox 8"/>
            <p:cNvSpPr txBox="1"/>
            <p:nvPr/>
          </p:nvSpPr>
          <p:spPr>
            <a:xfrm>
              <a:off x="7327312" y="294565"/>
              <a:ext cx="482766" cy="471512"/>
            </a:xfrm>
            <a:prstGeom prst="rect">
              <a:avLst/>
            </a:prstGeom>
          </p:spPr>
          <p:txBody>
            <a:bodyPr lIns="0" tIns="0" rIns="0" bIns="0" rtlCol="0" anchor="t">
              <a:spAutoFit/>
            </a:bodyPr>
            <a:lstStyle/>
            <a:p>
              <a:pPr algn="ctr">
                <a:lnSpc>
                  <a:spcPts val="1436"/>
                </a:lnSpc>
              </a:pPr>
              <a:r>
                <a:rPr lang="en-US" sz="1025">
                  <a:solidFill>
                    <a:srgbClr val="20212A"/>
                  </a:solidFill>
                  <a:latin typeface="Arimo"/>
                </a:rPr>
                <a:t>Item 1</a:t>
              </a:r>
            </a:p>
            <a:p>
              <a:pPr algn="ctr">
                <a:lnSpc>
                  <a:spcPts val="1436"/>
                </a:lnSpc>
              </a:pPr>
              <a:r>
                <a:rPr lang="en-US" sz="1025">
                  <a:solidFill>
                    <a:srgbClr val="20212A"/>
                  </a:solidFill>
                  <a:latin typeface="Arimo"/>
                </a:rPr>
                <a:t>20%</a:t>
              </a:r>
            </a:p>
          </p:txBody>
        </p:sp>
        <p:sp>
          <p:nvSpPr>
            <p:cNvPr id="9" name="TextBox 9"/>
            <p:cNvSpPr txBox="1"/>
            <p:nvPr/>
          </p:nvSpPr>
          <p:spPr>
            <a:xfrm>
              <a:off x="9057056" y="5618169"/>
              <a:ext cx="482766" cy="471512"/>
            </a:xfrm>
            <a:prstGeom prst="rect">
              <a:avLst/>
            </a:prstGeom>
          </p:spPr>
          <p:txBody>
            <a:bodyPr lIns="0" tIns="0" rIns="0" bIns="0" rtlCol="0" anchor="t">
              <a:spAutoFit/>
            </a:bodyPr>
            <a:lstStyle/>
            <a:p>
              <a:pPr algn="ctr">
                <a:lnSpc>
                  <a:spcPts val="1436"/>
                </a:lnSpc>
              </a:pPr>
              <a:r>
                <a:rPr lang="en-US" sz="1025">
                  <a:solidFill>
                    <a:srgbClr val="20212A"/>
                  </a:solidFill>
                  <a:latin typeface="Arimo"/>
                </a:rPr>
                <a:t>Item 2</a:t>
              </a:r>
            </a:p>
            <a:p>
              <a:pPr algn="ctr">
                <a:lnSpc>
                  <a:spcPts val="1436"/>
                </a:lnSpc>
              </a:pPr>
              <a:r>
                <a:rPr lang="en-US" sz="1025">
                  <a:solidFill>
                    <a:srgbClr val="20212A"/>
                  </a:solidFill>
                  <a:latin typeface="Arimo"/>
                </a:rPr>
                <a:t>20%</a:t>
              </a:r>
            </a:p>
          </p:txBody>
        </p:sp>
        <p:sp>
          <p:nvSpPr>
            <p:cNvPr id="10" name="TextBox 10"/>
            <p:cNvSpPr txBox="1"/>
            <p:nvPr/>
          </p:nvSpPr>
          <p:spPr>
            <a:xfrm>
              <a:off x="4528528" y="8908337"/>
              <a:ext cx="482766" cy="471512"/>
            </a:xfrm>
            <a:prstGeom prst="rect">
              <a:avLst/>
            </a:prstGeom>
          </p:spPr>
          <p:txBody>
            <a:bodyPr lIns="0" tIns="0" rIns="0" bIns="0" rtlCol="0" anchor="t">
              <a:spAutoFit/>
            </a:bodyPr>
            <a:lstStyle/>
            <a:p>
              <a:pPr algn="ctr">
                <a:lnSpc>
                  <a:spcPts val="1436"/>
                </a:lnSpc>
              </a:pPr>
              <a:r>
                <a:rPr lang="en-US" sz="1025">
                  <a:solidFill>
                    <a:srgbClr val="20212A"/>
                  </a:solidFill>
                  <a:latin typeface="Arimo"/>
                </a:rPr>
                <a:t>Item 3</a:t>
              </a:r>
            </a:p>
            <a:p>
              <a:pPr algn="ctr">
                <a:lnSpc>
                  <a:spcPts val="1436"/>
                </a:lnSpc>
              </a:pPr>
              <a:r>
                <a:rPr lang="en-US" sz="1025">
                  <a:solidFill>
                    <a:srgbClr val="20212A"/>
                  </a:solidFill>
                  <a:latin typeface="Arimo"/>
                </a:rPr>
                <a:t>20%</a:t>
              </a:r>
            </a:p>
          </p:txBody>
        </p:sp>
        <p:sp>
          <p:nvSpPr>
            <p:cNvPr id="11" name="TextBox 11"/>
            <p:cNvSpPr txBox="1"/>
            <p:nvPr/>
          </p:nvSpPr>
          <p:spPr>
            <a:xfrm>
              <a:off x="0" y="5618169"/>
              <a:ext cx="482766" cy="471512"/>
            </a:xfrm>
            <a:prstGeom prst="rect">
              <a:avLst/>
            </a:prstGeom>
          </p:spPr>
          <p:txBody>
            <a:bodyPr lIns="0" tIns="0" rIns="0" bIns="0" rtlCol="0" anchor="t">
              <a:spAutoFit/>
            </a:bodyPr>
            <a:lstStyle/>
            <a:p>
              <a:pPr algn="ctr">
                <a:lnSpc>
                  <a:spcPts val="1436"/>
                </a:lnSpc>
              </a:pPr>
              <a:r>
                <a:rPr lang="en-US" sz="1025">
                  <a:solidFill>
                    <a:srgbClr val="20212A"/>
                  </a:solidFill>
                  <a:latin typeface="Arimo"/>
                </a:rPr>
                <a:t>Item 4</a:t>
              </a:r>
            </a:p>
            <a:p>
              <a:pPr algn="ctr">
                <a:lnSpc>
                  <a:spcPts val="1436"/>
                </a:lnSpc>
              </a:pPr>
              <a:r>
                <a:rPr lang="en-US" sz="1025">
                  <a:solidFill>
                    <a:srgbClr val="20212A"/>
                  </a:solidFill>
                  <a:latin typeface="Arimo"/>
                </a:rPr>
                <a:t>20%</a:t>
              </a:r>
            </a:p>
          </p:txBody>
        </p:sp>
        <p:sp>
          <p:nvSpPr>
            <p:cNvPr id="12" name="TextBox 12"/>
            <p:cNvSpPr txBox="1"/>
            <p:nvPr/>
          </p:nvSpPr>
          <p:spPr>
            <a:xfrm>
              <a:off x="1729744" y="294565"/>
              <a:ext cx="482766" cy="471512"/>
            </a:xfrm>
            <a:prstGeom prst="rect">
              <a:avLst/>
            </a:prstGeom>
          </p:spPr>
          <p:txBody>
            <a:bodyPr lIns="0" tIns="0" rIns="0" bIns="0" rtlCol="0" anchor="t">
              <a:spAutoFit/>
            </a:bodyPr>
            <a:lstStyle/>
            <a:p>
              <a:pPr algn="ctr">
                <a:lnSpc>
                  <a:spcPts val="1436"/>
                </a:lnSpc>
              </a:pPr>
              <a:r>
                <a:rPr lang="en-US" sz="1025">
                  <a:solidFill>
                    <a:srgbClr val="20212A"/>
                  </a:solidFill>
                  <a:latin typeface="Arimo"/>
                </a:rPr>
                <a:t>Item 5</a:t>
              </a:r>
            </a:p>
            <a:p>
              <a:pPr algn="ctr">
                <a:lnSpc>
                  <a:spcPts val="1436"/>
                </a:lnSpc>
              </a:pPr>
              <a:r>
                <a:rPr lang="en-US" sz="1025">
                  <a:solidFill>
                    <a:srgbClr val="20212A"/>
                  </a:solidFill>
                  <a:latin typeface="Arimo"/>
                </a:rPr>
                <a:t>20%</a:t>
              </a:r>
            </a:p>
          </p:txBody>
        </p:sp>
        <p:grpSp>
          <p:nvGrpSpPr>
            <p:cNvPr id="13" name="Group 13"/>
            <p:cNvGrpSpPr>
              <a:grpSpLocks noChangeAspect="1"/>
            </p:cNvGrpSpPr>
            <p:nvPr/>
          </p:nvGrpSpPr>
          <p:grpSpPr>
            <a:xfrm>
              <a:off x="373107" y="0"/>
              <a:ext cx="8793608" cy="8793608"/>
              <a:chOff x="-12700" y="-12700"/>
              <a:chExt cx="25400" cy="25400"/>
            </a:xfrm>
          </p:grpSpPr>
          <p:sp>
            <p:nvSpPr>
              <p:cNvPr id="14" name="Freeform 14"/>
              <p:cNvSpPr/>
              <p:nvPr/>
            </p:nvSpPr>
            <p:spPr>
              <a:xfrm>
                <a:off x="0" y="-12700"/>
                <a:ext cx="12259" cy="12700"/>
              </a:xfrm>
              <a:custGeom>
                <a:avLst/>
                <a:gdLst/>
                <a:ahLst/>
                <a:cxnLst/>
                <a:rect l="l" t="t" r="r" b="b"/>
                <a:pathLst>
                  <a:path w="12259" h="12700">
                    <a:moveTo>
                      <a:pt x="0" y="0"/>
                    </a:moveTo>
                    <a:lnTo>
                      <a:pt x="0" y="0"/>
                    </a:lnTo>
                    <a:cubicBezTo>
                      <a:pt x="5737" y="0"/>
                      <a:pt x="10762" y="3846"/>
                      <a:pt x="12259" y="9384"/>
                    </a:cubicBezTo>
                    <a:lnTo>
                      <a:pt x="0" y="12700"/>
                    </a:lnTo>
                    <a:close/>
                  </a:path>
                </a:pathLst>
              </a:custGeom>
              <a:solidFill>
                <a:srgbClr val="EDE6E2"/>
              </a:solidFill>
            </p:spPr>
          </p:sp>
          <p:sp>
            <p:nvSpPr>
              <p:cNvPr id="15" name="Freeform 15"/>
              <p:cNvSpPr/>
              <p:nvPr/>
            </p:nvSpPr>
            <p:spPr>
              <a:xfrm>
                <a:off x="0" y="-3925"/>
                <a:ext cx="13851" cy="14559"/>
              </a:xfrm>
              <a:custGeom>
                <a:avLst/>
                <a:gdLst/>
                <a:ahLst/>
                <a:cxnLst/>
                <a:rect l="l" t="t" r="r" b="b"/>
                <a:pathLst>
                  <a:path w="13851" h="14559">
                    <a:moveTo>
                      <a:pt x="12078" y="0"/>
                    </a:moveTo>
                    <a:cubicBezTo>
                      <a:pt x="13851" y="5457"/>
                      <a:pt x="11746" y="11424"/>
                      <a:pt x="6942" y="14560"/>
                    </a:cubicBezTo>
                    <a:lnTo>
                      <a:pt x="0" y="3925"/>
                    </a:lnTo>
                    <a:close/>
                  </a:path>
                </a:pathLst>
              </a:custGeom>
              <a:solidFill>
                <a:srgbClr val="D5CCCA"/>
              </a:solidFill>
            </p:spPr>
          </p:sp>
          <p:sp>
            <p:nvSpPr>
              <p:cNvPr id="16" name="Freeform 16"/>
              <p:cNvSpPr/>
              <p:nvPr/>
            </p:nvSpPr>
            <p:spPr>
              <a:xfrm>
                <a:off x="-7969" y="0"/>
                <a:ext cx="15434" cy="13647"/>
              </a:xfrm>
              <a:custGeom>
                <a:avLst/>
                <a:gdLst/>
                <a:ahLst/>
                <a:cxnLst/>
                <a:rect l="l" t="t" r="r" b="b"/>
                <a:pathLst>
                  <a:path w="15434" h="13647">
                    <a:moveTo>
                      <a:pt x="15434" y="10275"/>
                    </a:moveTo>
                    <a:cubicBezTo>
                      <a:pt x="10793" y="13647"/>
                      <a:pt x="4467" y="13488"/>
                      <a:pt x="0" y="9889"/>
                    </a:cubicBezTo>
                    <a:lnTo>
                      <a:pt x="7969" y="0"/>
                    </a:lnTo>
                    <a:close/>
                  </a:path>
                </a:pathLst>
              </a:custGeom>
              <a:solidFill>
                <a:srgbClr val="BCB3B4"/>
              </a:solidFill>
            </p:spPr>
          </p:sp>
          <p:sp>
            <p:nvSpPr>
              <p:cNvPr id="17" name="Freeform 17"/>
              <p:cNvSpPr/>
              <p:nvPr/>
            </p:nvSpPr>
            <p:spPr>
              <a:xfrm>
                <a:off x="-13910" y="-4523"/>
                <a:ext cx="13910" cy="14798"/>
              </a:xfrm>
              <a:custGeom>
                <a:avLst/>
                <a:gdLst/>
                <a:ahLst/>
                <a:cxnLst/>
                <a:rect l="l" t="t" r="r" b="b"/>
                <a:pathLst>
                  <a:path w="13910" h="14798">
                    <a:moveTo>
                      <a:pt x="6445" y="14798"/>
                    </a:moveTo>
                    <a:cubicBezTo>
                      <a:pt x="1804" y="11425"/>
                      <a:pt x="0" y="5360"/>
                      <a:pt x="2043" y="0"/>
                    </a:cubicBezTo>
                    <a:lnTo>
                      <a:pt x="13910" y="4523"/>
                    </a:lnTo>
                    <a:close/>
                  </a:path>
                </a:pathLst>
              </a:custGeom>
              <a:solidFill>
                <a:srgbClr val="A39B9E"/>
              </a:solidFill>
            </p:spPr>
          </p:sp>
          <p:sp>
            <p:nvSpPr>
              <p:cNvPr id="18" name="Freeform 18"/>
              <p:cNvSpPr/>
              <p:nvPr/>
            </p:nvSpPr>
            <p:spPr>
              <a:xfrm>
                <a:off x="-12078" y="-12700"/>
                <a:ext cx="12078" cy="12700"/>
              </a:xfrm>
              <a:custGeom>
                <a:avLst/>
                <a:gdLst/>
                <a:ahLst/>
                <a:cxnLst/>
                <a:rect l="l" t="t" r="r" b="b"/>
                <a:pathLst>
                  <a:path w="12078" h="12700">
                    <a:moveTo>
                      <a:pt x="0" y="8775"/>
                    </a:moveTo>
                    <a:cubicBezTo>
                      <a:pt x="1700" y="3543"/>
                      <a:pt x="6575" y="1"/>
                      <a:pt x="12077" y="0"/>
                    </a:cubicBezTo>
                    <a:lnTo>
                      <a:pt x="12078" y="12700"/>
                    </a:lnTo>
                    <a:close/>
                  </a:path>
                </a:pathLst>
              </a:custGeom>
              <a:solidFill>
                <a:srgbClr val="8A8488"/>
              </a:solidFill>
            </p:spPr>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2" name="AutoShape 2"/>
          <p:cNvSpPr/>
          <p:nvPr/>
        </p:nvSpPr>
        <p:spPr>
          <a:xfrm>
            <a:off x="-349984" y="-305795"/>
            <a:ext cx="6950996" cy="10898591"/>
          </a:xfrm>
          <a:prstGeom prst="rect">
            <a:avLst/>
          </a:prstGeom>
          <a:solidFill>
            <a:srgbClr val="20212A"/>
          </a:solidFill>
        </p:spPr>
      </p:sp>
      <p:sp>
        <p:nvSpPr>
          <p:cNvPr id="3" name="TextBox 3"/>
          <p:cNvSpPr txBox="1"/>
          <p:nvPr/>
        </p:nvSpPr>
        <p:spPr>
          <a:xfrm>
            <a:off x="1028700" y="4248956"/>
            <a:ext cx="5023558" cy="1724660"/>
          </a:xfrm>
          <a:prstGeom prst="rect">
            <a:avLst/>
          </a:prstGeom>
        </p:spPr>
        <p:txBody>
          <a:bodyPr lIns="0" tIns="0" rIns="0" bIns="0" rtlCol="0" anchor="t">
            <a:spAutoFit/>
          </a:bodyPr>
          <a:lstStyle/>
          <a:p>
            <a:pPr>
              <a:lnSpc>
                <a:spcPts val="6820"/>
              </a:lnSpc>
            </a:pPr>
            <a:r>
              <a:rPr lang="en-US" sz="5500" spc="110">
                <a:solidFill>
                  <a:srgbClr val="EDE6E2"/>
                </a:solidFill>
                <a:latin typeface="Quicksand Bold"/>
              </a:rPr>
              <a:t>What People Have to Say</a:t>
            </a:r>
          </a:p>
        </p:txBody>
      </p:sp>
      <p:grpSp>
        <p:nvGrpSpPr>
          <p:cNvPr id="4" name="Group 4"/>
          <p:cNvGrpSpPr/>
          <p:nvPr/>
        </p:nvGrpSpPr>
        <p:grpSpPr>
          <a:xfrm>
            <a:off x="10445042" y="769545"/>
            <a:ext cx="6814258" cy="2608615"/>
            <a:chOff x="0" y="0"/>
            <a:chExt cx="9085677" cy="3478154"/>
          </a:xfrm>
        </p:grpSpPr>
        <p:sp>
          <p:nvSpPr>
            <p:cNvPr id="5" name="TextBox 5"/>
            <p:cNvSpPr txBox="1"/>
            <p:nvPr/>
          </p:nvSpPr>
          <p:spPr>
            <a:xfrm>
              <a:off x="0" y="-66675"/>
              <a:ext cx="9085677" cy="676275"/>
            </a:xfrm>
            <a:prstGeom prst="rect">
              <a:avLst/>
            </a:prstGeom>
          </p:spPr>
          <p:txBody>
            <a:bodyPr lIns="0" tIns="0" rIns="0" bIns="0" rtlCol="0" anchor="t">
              <a:spAutoFit/>
            </a:bodyPr>
            <a:lstStyle/>
            <a:p>
              <a:pPr algn="l">
                <a:lnSpc>
                  <a:spcPts val="4200"/>
                </a:lnSpc>
              </a:pPr>
              <a:r>
                <a:rPr lang="en-US" sz="3000" spc="363">
                  <a:solidFill>
                    <a:srgbClr val="20212A"/>
                  </a:solidFill>
                  <a:latin typeface="Quicksand"/>
                </a:rPr>
                <a:t>SOFIA TABUENA</a:t>
              </a:r>
            </a:p>
          </p:txBody>
        </p:sp>
        <p:sp>
          <p:nvSpPr>
            <p:cNvPr id="6" name="TextBox 6"/>
            <p:cNvSpPr txBox="1"/>
            <p:nvPr/>
          </p:nvSpPr>
          <p:spPr>
            <a:xfrm>
              <a:off x="0" y="663406"/>
              <a:ext cx="8831677" cy="645710"/>
            </a:xfrm>
            <a:prstGeom prst="rect">
              <a:avLst/>
            </a:prstGeom>
          </p:spPr>
          <p:txBody>
            <a:bodyPr lIns="0" tIns="0" rIns="0" bIns="0" rtlCol="0" anchor="t">
              <a:spAutoFit/>
            </a:bodyPr>
            <a:lstStyle/>
            <a:p>
              <a:pPr algn="l">
                <a:lnSpc>
                  <a:spcPts val="4238"/>
                </a:lnSpc>
              </a:pPr>
              <a:r>
                <a:rPr lang="en-US" sz="2600" spc="155">
                  <a:solidFill>
                    <a:srgbClr val="FF4A3B"/>
                  </a:solidFill>
                  <a:latin typeface="Quicksand"/>
                </a:rPr>
                <a:t>Award-Winning Artist</a:t>
              </a:r>
            </a:p>
          </p:txBody>
        </p:sp>
        <p:sp>
          <p:nvSpPr>
            <p:cNvPr id="7" name="TextBox 7"/>
            <p:cNvSpPr txBox="1"/>
            <p:nvPr/>
          </p:nvSpPr>
          <p:spPr>
            <a:xfrm>
              <a:off x="0" y="1460632"/>
              <a:ext cx="8831677" cy="2017522"/>
            </a:xfrm>
            <a:prstGeom prst="rect">
              <a:avLst/>
            </a:prstGeom>
          </p:spPr>
          <p:txBody>
            <a:bodyPr lIns="0" tIns="0" rIns="0" bIns="0" rtlCol="0" anchor="t">
              <a:spAutoFit/>
            </a:bodyPr>
            <a:lstStyle/>
            <a:p>
              <a:pPr algn="l">
                <a:lnSpc>
                  <a:spcPts val="4128"/>
                </a:lnSpc>
              </a:pPr>
              <a:r>
                <a:rPr lang="en-US" sz="2400" spc="144">
                  <a:solidFill>
                    <a:srgbClr val="20212A"/>
                  </a:solidFill>
                  <a:latin typeface="Quicksand"/>
                </a:rPr>
                <a:t>Presentations are communication tools that can be used as demonstrations, lectures, speeches, reports, and more.</a:t>
              </a:r>
            </a:p>
          </p:txBody>
        </p:sp>
      </p:grpSp>
      <p:grpSp>
        <p:nvGrpSpPr>
          <p:cNvPr id="8" name="Group 8"/>
          <p:cNvGrpSpPr/>
          <p:nvPr/>
        </p:nvGrpSpPr>
        <p:grpSpPr>
          <a:xfrm>
            <a:off x="10445042" y="3826028"/>
            <a:ext cx="6814258" cy="2608615"/>
            <a:chOff x="0" y="0"/>
            <a:chExt cx="9085677" cy="3478154"/>
          </a:xfrm>
        </p:grpSpPr>
        <p:sp>
          <p:nvSpPr>
            <p:cNvPr id="9" name="TextBox 9"/>
            <p:cNvSpPr txBox="1"/>
            <p:nvPr/>
          </p:nvSpPr>
          <p:spPr>
            <a:xfrm>
              <a:off x="0" y="-66675"/>
              <a:ext cx="9085677" cy="676275"/>
            </a:xfrm>
            <a:prstGeom prst="rect">
              <a:avLst/>
            </a:prstGeom>
          </p:spPr>
          <p:txBody>
            <a:bodyPr lIns="0" tIns="0" rIns="0" bIns="0" rtlCol="0" anchor="t">
              <a:spAutoFit/>
            </a:bodyPr>
            <a:lstStyle/>
            <a:p>
              <a:pPr algn="l">
                <a:lnSpc>
                  <a:spcPts val="4200"/>
                </a:lnSpc>
              </a:pPr>
              <a:r>
                <a:rPr lang="en-US" sz="3000" spc="363">
                  <a:solidFill>
                    <a:srgbClr val="20212A"/>
                  </a:solidFill>
                  <a:latin typeface="Quicksand"/>
                </a:rPr>
                <a:t>CALEB GEORGE</a:t>
              </a:r>
            </a:p>
          </p:txBody>
        </p:sp>
        <p:sp>
          <p:nvSpPr>
            <p:cNvPr id="10" name="TextBox 10"/>
            <p:cNvSpPr txBox="1"/>
            <p:nvPr/>
          </p:nvSpPr>
          <p:spPr>
            <a:xfrm>
              <a:off x="0" y="663406"/>
              <a:ext cx="8831677" cy="645710"/>
            </a:xfrm>
            <a:prstGeom prst="rect">
              <a:avLst/>
            </a:prstGeom>
          </p:spPr>
          <p:txBody>
            <a:bodyPr lIns="0" tIns="0" rIns="0" bIns="0" rtlCol="0" anchor="t">
              <a:spAutoFit/>
            </a:bodyPr>
            <a:lstStyle/>
            <a:p>
              <a:pPr algn="l">
                <a:lnSpc>
                  <a:spcPts val="4238"/>
                </a:lnSpc>
              </a:pPr>
              <a:r>
                <a:rPr lang="en-US" sz="2600" spc="155">
                  <a:solidFill>
                    <a:srgbClr val="FF4A3B"/>
                  </a:solidFill>
                  <a:latin typeface="Quicksand"/>
                </a:rPr>
                <a:t>Guitarist</a:t>
              </a:r>
            </a:p>
          </p:txBody>
        </p:sp>
        <p:sp>
          <p:nvSpPr>
            <p:cNvPr id="11" name="TextBox 11"/>
            <p:cNvSpPr txBox="1"/>
            <p:nvPr/>
          </p:nvSpPr>
          <p:spPr>
            <a:xfrm>
              <a:off x="0" y="1460632"/>
              <a:ext cx="8831677" cy="2017522"/>
            </a:xfrm>
            <a:prstGeom prst="rect">
              <a:avLst/>
            </a:prstGeom>
          </p:spPr>
          <p:txBody>
            <a:bodyPr lIns="0" tIns="0" rIns="0" bIns="0" rtlCol="0" anchor="t">
              <a:spAutoFit/>
            </a:bodyPr>
            <a:lstStyle/>
            <a:p>
              <a:pPr algn="l">
                <a:lnSpc>
                  <a:spcPts val="4128"/>
                </a:lnSpc>
              </a:pPr>
              <a:r>
                <a:rPr lang="en-US" sz="2400" spc="144">
                  <a:solidFill>
                    <a:srgbClr val="20212A"/>
                  </a:solidFill>
                  <a:latin typeface="Quicksand"/>
                </a:rPr>
                <a:t>Presentations are communication tools that can be used as demonstrations, lectures, speeches, reports, and more.</a:t>
              </a:r>
            </a:p>
          </p:txBody>
        </p:sp>
      </p:grpSp>
      <p:grpSp>
        <p:nvGrpSpPr>
          <p:cNvPr id="12" name="Group 12"/>
          <p:cNvGrpSpPr/>
          <p:nvPr/>
        </p:nvGrpSpPr>
        <p:grpSpPr>
          <a:xfrm>
            <a:off x="10445042" y="6908840"/>
            <a:ext cx="6814258" cy="2608615"/>
            <a:chOff x="0" y="0"/>
            <a:chExt cx="9085677" cy="3478154"/>
          </a:xfrm>
        </p:grpSpPr>
        <p:sp>
          <p:nvSpPr>
            <p:cNvPr id="13" name="TextBox 13"/>
            <p:cNvSpPr txBox="1"/>
            <p:nvPr/>
          </p:nvSpPr>
          <p:spPr>
            <a:xfrm>
              <a:off x="0" y="-66675"/>
              <a:ext cx="9085677" cy="676275"/>
            </a:xfrm>
            <a:prstGeom prst="rect">
              <a:avLst/>
            </a:prstGeom>
          </p:spPr>
          <p:txBody>
            <a:bodyPr lIns="0" tIns="0" rIns="0" bIns="0" rtlCol="0" anchor="t">
              <a:spAutoFit/>
            </a:bodyPr>
            <a:lstStyle/>
            <a:p>
              <a:pPr algn="l">
                <a:lnSpc>
                  <a:spcPts val="4200"/>
                </a:lnSpc>
              </a:pPr>
              <a:r>
                <a:rPr lang="en-US" sz="3000" spc="363">
                  <a:solidFill>
                    <a:srgbClr val="20212A"/>
                  </a:solidFill>
                  <a:latin typeface="Quicksand"/>
                </a:rPr>
                <a:t>HELENA PETERS</a:t>
              </a:r>
            </a:p>
          </p:txBody>
        </p:sp>
        <p:sp>
          <p:nvSpPr>
            <p:cNvPr id="14" name="TextBox 14"/>
            <p:cNvSpPr txBox="1"/>
            <p:nvPr/>
          </p:nvSpPr>
          <p:spPr>
            <a:xfrm>
              <a:off x="0" y="663406"/>
              <a:ext cx="8831677" cy="645710"/>
            </a:xfrm>
            <a:prstGeom prst="rect">
              <a:avLst/>
            </a:prstGeom>
          </p:spPr>
          <p:txBody>
            <a:bodyPr lIns="0" tIns="0" rIns="0" bIns="0" rtlCol="0" anchor="t">
              <a:spAutoFit/>
            </a:bodyPr>
            <a:lstStyle/>
            <a:p>
              <a:pPr algn="l">
                <a:lnSpc>
                  <a:spcPts val="4238"/>
                </a:lnSpc>
              </a:pPr>
              <a:r>
                <a:rPr lang="en-US" sz="2600" spc="155">
                  <a:solidFill>
                    <a:srgbClr val="FF4A3B"/>
                  </a:solidFill>
                  <a:latin typeface="Quicksand"/>
                </a:rPr>
                <a:t>Producer</a:t>
              </a:r>
            </a:p>
          </p:txBody>
        </p:sp>
        <p:sp>
          <p:nvSpPr>
            <p:cNvPr id="15" name="TextBox 15"/>
            <p:cNvSpPr txBox="1"/>
            <p:nvPr/>
          </p:nvSpPr>
          <p:spPr>
            <a:xfrm>
              <a:off x="0" y="1460632"/>
              <a:ext cx="8831677" cy="2017522"/>
            </a:xfrm>
            <a:prstGeom prst="rect">
              <a:avLst/>
            </a:prstGeom>
          </p:spPr>
          <p:txBody>
            <a:bodyPr lIns="0" tIns="0" rIns="0" bIns="0" rtlCol="0" anchor="t">
              <a:spAutoFit/>
            </a:bodyPr>
            <a:lstStyle/>
            <a:p>
              <a:pPr algn="l">
                <a:lnSpc>
                  <a:spcPts val="4128"/>
                </a:lnSpc>
              </a:pPr>
              <a:r>
                <a:rPr lang="en-US" sz="2400" spc="144">
                  <a:solidFill>
                    <a:srgbClr val="20212A"/>
                  </a:solidFill>
                  <a:latin typeface="Quicksand"/>
                </a:rPr>
                <a:t>Presentations are communication tools that can be used as demonstrations, lectures, speeches, reports, and more.</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grpSp>
        <p:nvGrpSpPr>
          <p:cNvPr id="2" name="Group 2"/>
          <p:cNvGrpSpPr/>
          <p:nvPr/>
        </p:nvGrpSpPr>
        <p:grpSpPr>
          <a:xfrm>
            <a:off x="10445042" y="5406959"/>
            <a:ext cx="6699958" cy="2456104"/>
            <a:chOff x="0" y="0"/>
            <a:chExt cx="8933277" cy="3274805"/>
          </a:xfrm>
        </p:grpSpPr>
        <p:sp>
          <p:nvSpPr>
            <p:cNvPr id="3" name="TextBox 3"/>
            <p:cNvSpPr txBox="1"/>
            <p:nvPr/>
          </p:nvSpPr>
          <p:spPr>
            <a:xfrm>
              <a:off x="0" y="19050"/>
              <a:ext cx="8933277" cy="663194"/>
            </a:xfrm>
            <a:prstGeom prst="rect">
              <a:avLst/>
            </a:prstGeom>
          </p:spPr>
          <p:txBody>
            <a:bodyPr lIns="0" tIns="0" rIns="0" bIns="0" rtlCol="0" anchor="t">
              <a:spAutoFit/>
            </a:bodyPr>
            <a:lstStyle/>
            <a:p>
              <a:pPr algn="ctr">
                <a:lnSpc>
                  <a:spcPts val="3875"/>
                </a:lnSpc>
              </a:pPr>
              <a:r>
                <a:rPr lang="en-US" sz="3400" spc="238">
                  <a:solidFill>
                    <a:srgbClr val="20212A"/>
                  </a:solidFill>
                  <a:latin typeface="Quicksand Bold"/>
                </a:rPr>
                <a:t>AUDIOS PROFESSIONAL X</a:t>
              </a:r>
            </a:p>
          </p:txBody>
        </p:sp>
        <p:sp>
          <p:nvSpPr>
            <p:cNvPr id="4" name="TextBox 4"/>
            <p:cNvSpPr txBox="1"/>
            <p:nvPr/>
          </p:nvSpPr>
          <p:spPr>
            <a:xfrm>
              <a:off x="0" y="1206695"/>
              <a:ext cx="8933277" cy="2068110"/>
            </a:xfrm>
            <a:prstGeom prst="rect">
              <a:avLst/>
            </a:prstGeom>
          </p:spPr>
          <p:txBody>
            <a:bodyPr lIns="0" tIns="0" rIns="0" bIns="0" rtlCol="0" anchor="t">
              <a:spAutoFit/>
            </a:bodyPr>
            <a:lstStyle/>
            <a:p>
              <a:pPr algn="ctr">
                <a:lnSpc>
                  <a:spcPts val="4238"/>
                </a:lnSpc>
              </a:pPr>
              <a:r>
                <a:rPr lang="en-US" sz="2600" spc="155">
                  <a:solidFill>
                    <a:srgbClr val="EDE6E2"/>
                  </a:solidFill>
                  <a:latin typeface="Quicksand"/>
                </a:rPr>
                <a:t>Presentations are communication tools that can be used as demonstrations, lectures, speeches, reports, and more. </a:t>
              </a:r>
            </a:p>
          </p:txBody>
        </p:sp>
      </p:grpSp>
      <p:sp>
        <p:nvSpPr>
          <p:cNvPr id="5" name="AutoShape 5"/>
          <p:cNvSpPr/>
          <p:nvPr/>
        </p:nvSpPr>
        <p:spPr>
          <a:xfrm>
            <a:off x="-866855" y="-531064"/>
            <a:ext cx="10028530" cy="11390270"/>
          </a:xfrm>
          <a:prstGeom prst="rect">
            <a:avLst/>
          </a:prstGeom>
          <a:solidFill>
            <a:srgbClr val="20212A"/>
          </a:solidFill>
        </p:spPr>
      </p:sp>
      <p:sp>
        <p:nvSpPr>
          <p:cNvPr id="6" name="TextBox 6"/>
          <p:cNvSpPr txBox="1"/>
          <p:nvPr/>
        </p:nvSpPr>
        <p:spPr>
          <a:xfrm>
            <a:off x="9743951" y="9692453"/>
            <a:ext cx="8071558" cy="316230"/>
          </a:xfrm>
          <a:prstGeom prst="rect">
            <a:avLst/>
          </a:prstGeom>
        </p:spPr>
        <p:txBody>
          <a:bodyPr lIns="0" tIns="0" rIns="0" bIns="0" rtlCol="0" anchor="t">
            <a:spAutoFit/>
          </a:bodyPr>
          <a:lstStyle/>
          <a:p>
            <a:pPr algn="r">
              <a:lnSpc>
                <a:spcPts val="2520"/>
              </a:lnSpc>
            </a:pPr>
            <a:r>
              <a:rPr lang="en-US" sz="1800" spc="144">
                <a:solidFill>
                  <a:srgbClr val="EDE6E2"/>
                </a:solidFill>
                <a:latin typeface="Quicksand"/>
              </a:rPr>
              <a:t>AAI | Pro X</a:t>
            </a:r>
          </a:p>
        </p:txBody>
      </p:sp>
      <p:grpSp>
        <p:nvGrpSpPr>
          <p:cNvPr id="7" name="Group 7"/>
          <p:cNvGrpSpPr/>
          <p:nvPr/>
        </p:nvGrpSpPr>
        <p:grpSpPr>
          <a:xfrm>
            <a:off x="1181100" y="5386388"/>
            <a:ext cx="6699958" cy="2456104"/>
            <a:chOff x="0" y="0"/>
            <a:chExt cx="8933277" cy="3274805"/>
          </a:xfrm>
        </p:grpSpPr>
        <p:sp>
          <p:nvSpPr>
            <p:cNvPr id="8" name="TextBox 8"/>
            <p:cNvSpPr txBox="1"/>
            <p:nvPr/>
          </p:nvSpPr>
          <p:spPr>
            <a:xfrm>
              <a:off x="0" y="19050"/>
              <a:ext cx="8933277" cy="663194"/>
            </a:xfrm>
            <a:prstGeom prst="rect">
              <a:avLst/>
            </a:prstGeom>
          </p:spPr>
          <p:txBody>
            <a:bodyPr lIns="0" tIns="0" rIns="0" bIns="0" rtlCol="0" anchor="t">
              <a:spAutoFit/>
            </a:bodyPr>
            <a:lstStyle/>
            <a:p>
              <a:pPr algn="ctr">
                <a:lnSpc>
                  <a:spcPts val="3875"/>
                </a:lnSpc>
              </a:pPr>
              <a:r>
                <a:rPr lang="en-US" sz="3400" spc="238">
                  <a:solidFill>
                    <a:srgbClr val="FF4A3B"/>
                  </a:solidFill>
                  <a:latin typeface="Quicksand Bold"/>
                </a:rPr>
                <a:t>OTHER BRANDS</a:t>
              </a:r>
            </a:p>
          </p:txBody>
        </p:sp>
        <p:sp>
          <p:nvSpPr>
            <p:cNvPr id="9" name="TextBox 9"/>
            <p:cNvSpPr txBox="1"/>
            <p:nvPr/>
          </p:nvSpPr>
          <p:spPr>
            <a:xfrm>
              <a:off x="0" y="1206695"/>
              <a:ext cx="8933277" cy="2068110"/>
            </a:xfrm>
            <a:prstGeom prst="rect">
              <a:avLst/>
            </a:prstGeom>
          </p:spPr>
          <p:txBody>
            <a:bodyPr lIns="0" tIns="0" rIns="0" bIns="0" rtlCol="0" anchor="t">
              <a:spAutoFit/>
            </a:bodyPr>
            <a:lstStyle/>
            <a:p>
              <a:pPr algn="ctr">
                <a:lnSpc>
                  <a:spcPts val="4238"/>
                </a:lnSpc>
              </a:pPr>
              <a:r>
                <a:rPr lang="en-US" sz="2600" spc="155">
                  <a:solidFill>
                    <a:srgbClr val="EDE6E2"/>
                  </a:solidFill>
                  <a:latin typeface="Quicksand"/>
                </a:rPr>
                <a:t>Presentations are communication tools that can be used as demonstrations, lectures, speeches, reports, and more. </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6063545" y="1028700"/>
            <a:ext cx="11195755" cy="7659915"/>
            <a:chOff x="0" y="0"/>
            <a:chExt cx="14927673" cy="10213220"/>
          </a:xfrm>
        </p:grpSpPr>
        <p:sp>
          <p:nvSpPr>
            <p:cNvPr id="3" name="TextBox 3"/>
            <p:cNvSpPr txBox="1"/>
            <p:nvPr/>
          </p:nvSpPr>
          <p:spPr>
            <a:xfrm>
              <a:off x="0" y="0"/>
              <a:ext cx="14927673" cy="1295400"/>
            </a:xfrm>
            <a:prstGeom prst="rect">
              <a:avLst/>
            </a:prstGeom>
          </p:spPr>
          <p:txBody>
            <a:bodyPr lIns="0" tIns="0" rIns="0" bIns="0" rtlCol="0" anchor="t">
              <a:spAutoFit/>
            </a:bodyPr>
            <a:lstStyle/>
            <a:p>
              <a:pPr>
                <a:lnSpc>
                  <a:spcPts val="7680"/>
                </a:lnSpc>
              </a:pPr>
              <a:r>
                <a:rPr lang="en-US" sz="6400">
                  <a:solidFill>
                    <a:srgbClr val="FF4A3B"/>
                  </a:solidFill>
                  <a:latin typeface="Knewave"/>
                </a:rPr>
                <a:t>IN THE WORKS</a:t>
              </a:r>
            </a:p>
          </p:txBody>
        </p:sp>
        <p:sp>
          <p:nvSpPr>
            <p:cNvPr id="4" name="TextBox 4"/>
            <p:cNvSpPr txBox="1"/>
            <p:nvPr/>
          </p:nvSpPr>
          <p:spPr>
            <a:xfrm>
              <a:off x="0" y="1966941"/>
              <a:ext cx="14013277" cy="663194"/>
            </a:xfrm>
            <a:prstGeom prst="rect">
              <a:avLst/>
            </a:prstGeom>
          </p:spPr>
          <p:txBody>
            <a:bodyPr lIns="0" tIns="0" rIns="0" bIns="0" rtlCol="0" anchor="t">
              <a:spAutoFit/>
            </a:bodyPr>
            <a:lstStyle/>
            <a:p>
              <a:pPr>
                <a:lnSpc>
                  <a:spcPts val="3875"/>
                </a:lnSpc>
              </a:pPr>
              <a:r>
                <a:rPr lang="en-US" sz="3400" spc="238">
                  <a:solidFill>
                    <a:srgbClr val="EDE6E2"/>
                  </a:solidFill>
                  <a:latin typeface="Quicksand Bold"/>
                </a:rPr>
                <a:t>TURNING OUR DREAMS INTO REALITY</a:t>
              </a:r>
            </a:p>
          </p:txBody>
        </p:sp>
        <p:sp>
          <p:nvSpPr>
            <p:cNvPr id="5" name="TextBox 5"/>
            <p:cNvSpPr txBox="1"/>
            <p:nvPr/>
          </p:nvSpPr>
          <p:spPr>
            <a:xfrm>
              <a:off x="0" y="3166710"/>
              <a:ext cx="14013277" cy="7046510"/>
            </a:xfrm>
            <a:prstGeom prst="rect">
              <a:avLst/>
            </a:prstGeom>
          </p:spPr>
          <p:txBody>
            <a:bodyPr lIns="0" tIns="0" rIns="0" bIns="0" rtlCol="0" anchor="t">
              <a:spAutoFit/>
            </a:bodyPr>
            <a:lstStyle/>
            <a:p>
              <a:pPr>
                <a:lnSpc>
                  <a:spcPts val="4238"/>
                </a:lnSpc>
              </a:pPr>
              <a:r>
                <a:rPr lang="en-US" sz="2600" spc="156">
                  <a:solidFill>
                    <a:srgbClr val="EDE6E2"/>
                  </a:solidFill>
                  <a:latin typeface="Quicksand"/>
                </a:rPr>
                <a:t>Presentations are communication tools that can be used as demonstrations, lectures, speeches, reports, and more. It is mostly presented before an audience. It serves a variety of purposes, making presentations powerful tools for convincing and teaching. </a:t>
              </a:r>
            </a:p>
            <a:p>
              <a:pPr>
                <a:lnSpc>
                  <a:spcPts val="4238"/>
                </a:lnSpc>
              </a:pPr>
              <a:r>
                <a:rPr lang="en-US" sz="2600" spc="155">
                  <a:solidFill>
                    <a:srgbClr val="EDE6E2"/>
                  </a:solidFill>
                  <a:latin typeface="Quicksand"/>
                </a:rPr>
                <a:t>If you’d like to add more content to your presentation, there are plenty of options. You can include photos of your team, descriptions of products, or your goals as a company. It all depends on the purpose of your presentation, and how you plan to arrange the details.</a:t>
              </a:r>
            </a:p>
          </p:txBody>
        </p:sp>
      </p:grpSp>
      <p:sp>
        <p:nvSpPr>
          <p:cNvPr id="6" name="TextBox 6"/>
          <p:cNvSpPr txBox="1"/>
          <p:nvPr/>
        </p:nvSpPr>
        <p:spPr>
          <a:xfrm>
            <a:off x="7389999" y="9423848"/>
            <a:ext cx="10319458" cy="316230"/>
          </a:xfrm>
          <a:prstGeom prst="rect">
            <a:avLst/>
          </a:prstGeom>
        </p:spPr>
        <p:txBody>
          <a:bodyPr lIns="0" tIns="0" rIns="0" bIns="0" rtlCol="0" anchor="t">
            <a:spAutoFit/>
          </a:bodyPr>
          <a:lstStyle/>
          <a:p>
            <a:pPr algn="r">
              <a:lnSpc>
                <a:spcPts val="2520"/>
              </a:lnSpc>
            </a:pPr>
            <a:r>
              <a:rPr lang="en-US" sz="1800" spc="144">
                <a:solidFill>
                  <a:srgbClr val="EDE6E2"/>
                </a:solidFill>
                <a:latin typeface="Quicksand"/>
              </a:rPr>
              <a:t>AAI | Pro 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sp>
        <p:nvSpPr>
          <p:cNvPr id="2" name="TextBox 2"/>
          <p:cNvSpPr txBox="1"/>
          <p:nvPr/>
        </p:nvSpPr>
        <p:spPr>
          <a:xfrm>
            <a:off x="350942" y="287083"/>
            <a:ext cx="10806404" cy="971550"/>
          </a:xfrm>
          <a:prstGeom prst="rect">
            <a:avLst/>
          </a:prstGeom>
        </p:spPr>
        <p:txBody>
          <a:bodyPr lIns="0" tIns="0" rIns="0" bIns="0" rtlCol="0" anchor="t">
            <a:spAutoFit/>
          </a:bodyPr>
          <a:lstStyle/>
          <a:p>
            <a:pPr>
              <a:lnSpc>
                <a:spcPts val="7680"/>
              </a:lnSpc>
            </a:pPr>
            <a:r>
              <a:rPr lang="en-US" sz="6400">
                <a:solidFill>
                  <a:srgbClr val="20212A"/>
                </a:solidFill>
                <a:latin typeface="Knewave"/>
              </a:rPr>
              <a:t>DATASET DESCREPTION</a:t>
            </a:r>
          </a:p>
        </p:txBody>
      </p:sp>
      <p:sp>
        <p:nvSpPr>
          <p:cNvPr id="3" name="TextBox 3"/>
          <p:cNvSpPr txBox="1"/>
          <p:nvPr/>
        </p:nvSpPr>
        <p:spPr>
          <a:xfrm>
            <a:off x="350942" y="1495185"/>
            <a:ext cx="8455689" cy="492633"/>
          </a:xfrm>
          <a:prstGeom prst="rect">
            <a:avLst/>
          </a:prstGeom>
        </p:spPr>
        <p:txBody>
          <a:bodyPr lIns="0" tIns="0" rIns="0" bIns="0" rtlCol="0" anchor="t">
            <a:spAutoFit/>
          </a:bodyPr>
          <a:lstStyle/>
          <a:p>
            <a:pPr>
              <a:lnSpc>
                <a:spcPts val="3875"/>
              </a:lnSpc>
            </a:pPr>
            <a:r>
              <a:rPr lang="en-US" sz="3400" spc="238">
                <a:solidFill>
                  <a:srgbClr val="EDE6E2"/>
                </a:solidFill>
                <a:latin typeface="Quicksand Bold"/>
              </a:rPr>
              <a:t>OUR DISCUSSION POINTS</a:t>
            </a:r>
          </a:p>
        </p:txBody>
      </p:sp>
      <p:sp>
        <p:nvSpPr>
          <p:cNvPr id="4" name="TextBox 4"/>
          <p:cNvSpPr txBox="1"/>
          <p:nvPr/>
        </p:nvSpPr>
        <p:spPr>
          <a:xfrm>
            <a:off x="0" y="2092593"/>
            <a:ext cx="13481758" cy="7449155"/>
          </a:xfrm>
          <a:prstGeom prst="rect">
            <a:avLst/>
          </a:prstGeom>
        </p:spPr>
        <p:txBody>
          <a:bodyPr lIns="0" tIns="0" rIns="0" bIns="0" rtlCol="0" anchor="t">
            <a:spAutoFit/>
          </a:bodyPr>
          <a:lstStyle/>
          <a:p>
            <a:pPr marL="518162" lvl="1" indent="-259081">
              <a:lnSpc>
                <a:spcPts val="3912"/>
              </a:lnSpc>
              <a:buFont typeface="Arial"/>
              <a:buChar char="•"/>
            </a:pPr>
            <a:r>
              <a:rPr lang="en-US" sz="2400" spc="144">
                <a:solidFill>
                  <a:schemeClr val="bg1"/>
                </a:solidFill>
                <a:latin typeface="Times New Roman" panose="02020603050405020304" pitchFamily="18" charset="0"/>
                <a:cs typeface="Times New Roman" panose="02020603050405020304" pitchFamily="18" charset="0"/>
              </a:rPr>
              <a:t>liveness: Detects the presence of an audience in the recording. Higher liveness values represent an increased probability that the track was performed live. A value above 0.8 provides strong likelihood that the track is live.</a:t>
            </a:r>
          </a:p>
          <a:p>
            <a:pPr marL="518162" lvl="1" indent="-259081">
              <a:lnSpc>
                <a:spcPts val="3912"/>
              </a:lnSpc>
              <a:buFont typeface="Arial"/>
              <a:buChar char="•"/>
            </a:pPr>
            <a:r>
              <a:rPr lang="en-US" sz="2400" spc="144">
                <a:solidFill>
                  <a:schemeClr val="bg1"/>
                </a:solidFill>
                <a:latin typeface="Times New Roman" panose="02020603050405020304" pitchFamily="18" charset="0"/>
                <a:cs typeface="Times New Roman" panose="02020603050405020304" pitchFamily="18" charset="0"/>
              </a:rPr>
              <a:t>valence: A measure from 0.0 to 1.0 describing the musical positiveness conveyed by a track. Tracks with high valence sound more positive (e.g. happy, cheerful, euphoric), while tracks with low valence sound more negative (e.g. sad, depressed, angry).</a:t>
            </a:r>
          </a:p>
          <a:p>
            <a:pPr marL="518162" lvl="1" indent="-259081">
              <a:lnSpc>
                <a:spcPts val="3912"/>
              </a:lnSpc>
              <a:buFont typeface="Arial"/>
              <a:buChar char="•"/>
            </a:pPr>
            <a:r>
              <a:rPr lang="en-US" sz="2400" spc="144">
                <a:solidFill>
                  <a:schemeClr val="bg1"/>
                </a:solidFill>
                <a:latin typeface="Times New Roman" panose="02020603050405020304" pitchFamily="18" charset="0"/>
                <a:cs typeface="Times New Roman" panose="02020603050405020304" pitchFamily="18" charset="0"/>
              </a:rPr>
              <a:t>tempo: The overall estimated tempo of a track in beats per minute (BPM). In musical terminology, tempo is the speed or pace of a given piece and derives directly from the average beat duration.</a:t>
            </a:r>
          </a:p>
          <a:p>
            <a:pPr marL="518162" lvl="1" indent="-259081">
              <a:lnSpc>
                <a:spcPts val="3912"/>
              </a:lnSpc>
              <a:buFont typeface="Arial"/>
              <a:buChar char="•"/>
            </a:pPr>
            <a:r>
              <a:rPr lang="en-US" sz="2400" spc="144">
                <a:solidFill>
                  <a:schemeClr val="bg1"/>
                </a:solidFill>
                <a:latin typeface="Times New Roman" panose="02020603050405020304" pitchFamily="18" charset="0"/>
                <a:cs typeface="Times New Roman" panose="02020603050405020304" pitchFamily="18" charset="0"/>
              </a:rPr>
              <a:t>duration in milliseconds :Time of the song</a:t>
            </a:r>
          </a:p>
          <a:p>
            <a:pPr marL="518162" lvl="1" indent="-259081">
              <a:lnSpc>
                <a:spcPts val="3912"/>
              </a:lnSpc>
              <a:buFont typeface="Arial"/>
              <a:buChar char="•"/>
            </a:pPr>
            <a:r>
              <a:rPr lang="en-US" sz="2400" spc="144" err="1">
                <a:solidFill>
                  <a:schemeClr val="bg1"/>
                </a:solidFill>
                <a:latin typeface="Times New Roman" panose="02020603050405020304" pitchFamily="18" charset="0"/>
                <a:cs typeface="Times New Roman" panose="02020603050405020304" pitchFamily="18" charset="0"/>
              </a:rPr>
              <a:t>time_signature</a:t>
            </a:r>
            <a:r>
              <a:rPr lang="en-US" sz="2400" spc="144">
                <a:solidFill>
                  <a:schemeClr val="bg1"/>
                </a:solidFill>
                <a:latin typeface="Times New Roman" panose="02020603050405020304" pitchFamily="18" charset="0"/>
                <a:cs typeface="Times New Roman" panose="02020603050405020304" pitchFamily="18" charset="0"/>
              </a:rPr>
              <a:t> : a notational convention used in Western musical notation to specify how many beats (pulses) are contained in each measure (bar), and which note value is equivalent to a beat.</a:t>
            </a:r>
          </a:p>
          <a:p>
            <a:pPr marL="518162" lvl="1" indent="-259081">
              <a:lnSpc>
                <a:spcPts val="3912"/>
              </a:lnSpc>
              <a:buFont typeface="Arial"/>
              <a:buChar char="•"/>
            </a:pPr>
            <a:r>
              <a:rPr lang="en-US" sz="2400" spc="144">
                <a:solidFill>
                  <a:schemeClr val="bg1"/>
                </a:solidFill>
                <a:latin typeface="Times New Roman" panose="02020603050405020304" pitchFamily="18" charset="0"/>
                <a:cs typeface="Times New Roman" panose="02020603050405020304" pitchFamily="18" charset="0"/>
              </a:rPr>
              <a:t>Class: Genre of the track.</a:t>
            </a:r>
          </a:p>
          <a:p>
            <a:pPr>
              <a:lnSpc>
                <a:spcPts val="3911"/>
              </a:lnSpc>
            </a:pPr>
            <a:endParaRPr lang="en-US" sz="2400" spc="144">
              <a:solidFill>
                <a:schemeClr val="bg1"/>
              </a:solidFill>
              <a:latin typeface="Times New Roman" panose="02020603050405020304" pitchFamily="18" charset="0"/>
              <a:cs typeface="Times New Roman" panose="02020603050405020304" pitchFamily="18" charset="0"/>
            </a:endParaRPr>
          </a:p>
        </p:txBody>
      </p:sp>
      <p:sp>
        <p:nvSpPr>
          <p:cNvPr id="5" name="Freeform 5"/>
          <p:cNvSpPr/>
          <p:nvPr/>
        </p:nvSpPr>
        <p:spPr>
          <a:xfrm rot="996458">
            <a:off x="13943588" y="7830326"/>
            <a:ext cx="3911228" cy="1938153"/>
          </a:xfrm>
          <a:custGeom>
            <a:avLst/>
            <a:gdLst/>
            <a:ahLst/>
            <a:cxnLst/>
            <a:rect l="l" t="t" r="r" b="b"/>
            <a:pathLst>
              <a:path w="3911228" h="1938153">
                <a:moveTo>
                  <a:pt x="0" y="0"/>
                </a:moveTo>
                <a:lnTo>
                  <a:pt x="3911228" y="0"/>
                </a:lnTo>
                <a:lnTo>
                  <a:pt x="3911228" y="1938153"/>
                </a:lnTo>
                <a:lnTo>
                  <a:pt x="0" y="1938153"/>
                </a:lnTo>
                <a:lnTo>
                  <a:pt x="0" y="0"/>
                </a:lnTo>
                <a:close/>
              </a:path>
            </a:pathLst>
          </a:custGeom>
          <a:blipFill>
            <a:blip r:embed="rId2">
              <a:extLst>
                <a:ext uri="{96DAC541-7B7A-43D3-8B79-37D633B846F1}">
                  <asvg:svgBlip xmlns:asvg="http://schemas.microsoft.com/office/drawing/2016/SVG/main" r:embed="rId3"/>
                </a:ext>
              </a:extLst>
            </a:blip>
            <a:stretch>
              <a:fillRect t="-19" b="-19"/>
            </a:stretch>
          </a:blipFill>
        </p:spPr>
      </p:sp>
      <p:sp>
        <p:nvSpPr>
          <p:cNvPr id="6" name="Freeform 6"/>
          <p:cNvSpPr/>
          <p:nvPr/>
        </p:nvSpPr>
        <p:spPr>
          <a:xfrm rot="2001851">
            <a:off x="15067562" y="164309"/>
            <a:ext cx="3007714" cy="2188649"/>
          </a:xfrm>
          <a:custGeom>
            <a:avLst/>
            <a:gdLst/>
            <a:ahLst/>
            <a:cxnLst/>
            <a:rect l="l" t="t" r="r" b="b"/>
            <a:pathLst>
              <a:path w="3007714" h="2188649">
                <a:moveTo>
                  <a:pt x="0" y="0"/>
                </a:moveTo>
                <a:lnTo>
                  <a:pt x="3007714" y="0"/>
                </a:lnTo>
                <a:lnTo>
                  <a:pt x="3007714" y="2188649"/>
                </a:lnTo>
                <a:lnTo>
                  <a:pt x="0" y="2188649"/>
                </a:lnTo>
                <a:lnTo>
                  <a:pt x="0" y="0"/>
                </a:lnTo>
                <a:close/>
              </a:path>
            </a:pathLst>
          </a:custGeom>
          <a:blipFill>
            <a:blip r:embed="rId4">
              <a:extLst>
                <a:ext uri="{96DAC541-7B7A-43D3-8B79-37D633B846F1}">
                  <asvg:svgBlip xmlns:asvg="http://schemas.microsoft.com/office/drawing/2016/SVG/main" r:embed="rId5"/>
                </a:ext>
              </a:extLst>
            </a:blip>
            <a:stretch>
              <a:fillRect l="-81" r="-81"/>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185275" y="2326130"/>
            <a:ext cx="5734274" cy="4517410"/>
            <a:chOff x="0" y="0"/>
            <a:chExt cx="7645699" cy="6023214"/>
          </a:xfrm>
        </p:grpSpPr>
        <p:sp>
          <p:nvSpPr>
            <p:cNvPr id="3" name="TextBox 3"/>
            <p:cNvSpPr txBox="1"/>
            <p:nvPr/>
          </p:nvSpPr>
          <p:spPr>
            <a:xfrm>
              <a:off x="0" y="4712320"/>
              <a:ext cx="7171969" cy="1310894"/>
            </a:xfrm>
            <a:prstGeom prst="rect">
              <a:avLst/>
            </a:prstGeom>
          </p:spPr>
          <p:txBody>
            <a:bodyPr lIns="0" tIns="0" rIns="0" bIns="0" rtlCol="0" anchor="t">
              <a:spAutoFit/>
            </a:bodyPr>
            <a:lstStyle/>
            <a:p>
              <a:pPr algn="l">
                <a:lnSpc>
                  <a:spcPts val="3875"/>
                </a:lnSpc>
              </a:pPr>
              <a:r>
                <a:rPr lang="en-US" sz="3400" spc="238">
                  <a:solidFill>
                    <a:srgbClr val="20212A"/>
                  </a:solidFill>
                  <a:latin typeface="Quicksand Bold"/>
                </a:rPr>
                <a:t>ESTIMATED ANNOUNCE DATES</a:t>
              </a:r>
            </a:p>
          </p:txBody>
        </p:sp>
        <p:sp>
          <p:nvSpPr>
            <p:cNvPr id="4" name="TextBox 4"/>
            <p:cNvSpPr txBox="1"/>
            <p:nvPr/>
          </p:nvSpPr>
          <p:spPr>
            <a:xfrm>
              <a:off x="0" y="0"/>
              <a:ext cx="7645699" cy="3886200"/>
            </a:xfrm>
            <a:prstGeom prst="rect">
              <a:avLst/>
            </a:prstGeom>
          </p:spPr>
          <p:txBody>
            <a:bodyPr lIns="0" tIns="0" rIns="0" bIns="0" rtlCol="0" anchor="t">
              <a:spAutoFit/>
            </a:bodyPr>
            <a:lstStyle/>
            <a:p>
              <a:pPr>
                <a:lnSpc>
                  <a:spcPts val="7680"/>
                </a:lnSpc>
              </a:pPr>
              <a:r>
                <a:rPr lang="en-US" sz="6400">
                  <a:solidFill>
                    <a:srgbClr val="FF4A3B"/>
                  </a:solidFill>
                  <a:latin typeface="Knewave Bold"/>
                </a:rPr>
                <a:t>FUTURE PRODUCT RELEASES</a:t>
              </a:r>
            </a:p>
          </p:txBody>
        </p:sp>
      </p:grpSp>
      <p:grpSp>
        <p:nvGrpSpPr>
          <p:cNvPr id="5" name="Group 5"/>
          <p:cNvGrpSpPr/>
          <p:nvPr/>
        </p:nvGrpSpPr>
        <p:grpSpPr>
          <a:xfrm>
            <a:off x="9667818" y="516826"/>
            <a:ext cx="7591482" cy="1537028"/>
            <a:chOff x="0" y="0"/>
            <a:chExt cx="10121976" cy="2049371"/>
          </a:xfrm>
        </p:grpSpPr>
        <p:sp>
          <p:nvSpPr>
            <p:cNvPr id="6" name="TextBox 6"/>
            <p:cNvSpPr txBox="1"/>
            <p:nvPr/>
          </p:nvSpPr>
          <p:spPr>
            <a:xfrm>
              <a:off x="0" y="-66675"/>
              <a:ext cx="10111875" cy="676275"/>
            </a:xfrm>
            <a:prstGeom prst="rect">
              <a:avLst/>
            </a:prstGeom>
          </p:spPr>
          <p:txBody>
            <a:bodyPr lIns="0" tIns="0" rIns="0" bIns="0" rtlCol="0" anchor="t">
              <a:spAutoFit/>
            </a:bodyPr>
            <a:lstStyle/>
            <a:p>
              <a:pPr algn="l">
                <a:lnSpc>
                  <a:spcPts val="4200"/>
                </a:lnSpc>
              </a:pPr>
              <a:r>
                <a:rPr lang="en-US" sz="3000" spc="363">
                  <a:solidFill>
                    <a:srgbClr val="FF4A3B"/>
                  </a:solidFill>
                  <a:latin typeface="Quicksand"/>
                </a:rPr>
                <a:t>JANUARY</a:t>
              </a:r>
            </a:p>
          </p:txBody>
        </p:sp>
        <p:sp>
          <p:nvSpPr>
            <p:cNvPr id="7" name="TextBox 7"/>
            <p:cNvSpPr txBox="1"/>
            <p:nvPr/>
          </p:nvSpPr>
          <p:spPr>
            <a:xfrm>
              <a:off x="0" y="730349"/>
              <a:ext cx="10121976" cy="1319022"/>
            </a:xfrm>
            <a:prstGeom prst="rect">
              <a:avLst/>
            </a:prstGeom>
          </p:spPr>
          <p:txBody>
            <a:bodyPr lIns="0" tIns="0" rIns="0" bIns="0" rtlCol="0" anchor="t">
              <a:spAutoFit/>
            </a:bodyPr>
            <a:lstStyle/>
            <a:p>
              <a:pPr algn="l">
                <a:lnSpc>
                  <a:spcPts val="4128"/>
                </a:lnSpc>
              </a:pPr>
              <a:r>
                <a:rPr lang="en-US" sz="2400" spc="144">
                  <a:solidFill>
                    <a:srgbClr val="EDE6E2"/>
                  </a:solidFill>
                  <a:latin typeface="Quicksand"/>
                </a:rPr>
                <a:t>To create a stunning presentation, it's best to simplaify your thoughts. </a:t>
              </a:r>
            </a:p>
          </p:txBody>
        </p:sp>
      </p:grpSp>
      <p:sp>
        <p:nvSpPr>
          <p:cNvPr id="8" name="AutoShape 8"/>
          <p:cNvSpPr/>
          <p:nvPr/>
        </p:nvSpPr>
        <p:spPr>
          <a:xfrm>
            <a:off x="8476794" y="-645933"/>
            <a:ext cx="65262" cy="11578867"/>
          </a:xfrm>
          <a:prstGeom prst="rect">
            <a:avLst/>
          </a:prstGeom>
          <a:solidFill>
            <a:srgbClr val="EDE6E2"/>
          </a:solidFill>
        </p:spPr>
      </p:sp>
      <p:grpSp>
        <p:nvGrpSpPr>
          <p:cNvPr id="9" name="Group 9"/>
          <p:cNvGrpSpPr/>
          <p:nvPr/>
        </p:nvGrpSpPr>
        <p:grpSpPr>
          <a:xfrm>
            <a:off x="8307799" y="1083714"/>
            <a:ext cx="403252" cy="403252"/>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A3B"/>
            </a:solidFill>
          </p:spPr>
        </p:sp>
      </p:grpSp>
      <p:grpSp>
        <p:nvGrpSpPr>
          <p:cNvPr id="11" name="Group 11"/>
          <p:cNvGrpSpPr/>
          <p:nvPr/>
        </p:nvGrpSpPr>
        <p:grpSpPr>
          <a:xfrm>
            <a:off x="8307799" y="3074673"/>
            <a:ext cx="403252" cy="403252"/>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A3B"/>
            </a:solidFill>
          </p:spPr>
        </p:sp>
      </p:grpSp>
      <p:grpSp>
        <p:nvGrpSpPr>
          <p:cNvPr id="13" name="Group 13"/>
          <p:cNvGrpSpPr/>
          <p:nvPr/>
        </p:nvGrpSpPr>
        <p:grpSpPr>
          <a:xfrm>
            <a:off x="8307799" y="4941874"/>
            <a:ext cx="403252" cy="40325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A3B"/>
            </a:solidFill>
          </p:spPr>
        </p:sp>
      </p:grpSp>
      <p:grpSp>
        <p:nvGrpSpPr>
          <p:cNvPr id="15" name="Group 15"/>
          <p:cNvGrpSpPr/>
          <p:nvPr/>
        </p:nvGrpSpPr>
        <p:grpSpPr>
          <a:xfrm>
            <a:off x="8307799" y="6922699"/>
            <a:ext cx="403252" cy="40325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A3B"/>
            </a:solidFill>
          </p:spPr>
        </p:sp>
      </p:grpSp>
      <p:grpSp>
        <p:nvGrpSpPr>
          <p:cNvPr id="17" name="Group 17"/>
          <p:cNvGrpSpPr/>
          <p:nvPr/>
        </p:nvGrpSpPr>
        <p:grpSpPr>
          <a:xfrm>
            <a:off x="8307799" y="8876539"/>
            <a:ext cx="403252" cy="403252"/>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4A3B"/>
            </a:solidFill>
          </p:spPr>
        </p:sp>
      </p:grpSp>
      <p:grpSp>
        <p:nvGrpSpPr>
          <p:cNvPr id="19" name="Group 19"/>
          <p:cNvGrpSpPr/>
          <p:nvPr/>
        </p:nvGrpSpPr>
        <p:grpSpPr>
          <a:xfrm>
            <a:off x="9667818" y="2507785"/>
            <a:ext cx="7591482" cy="1537028"/>
            <a:chOff x="0" y="0"/>
            <a:chExt cx="10121976" cy="2049371"/>
          </a:xfrm>
        </p:grpSpPr>
        <p:sp>
          <p:nvSpPr>
            <p:cNvPr id="20" name="TextBox 20"/>
            <p:cNvSpPr txBox="1"/>
            <p:nvPr/>
          </p:nvSpPr>
          <p:spPr>
            <a:xfrm>
              <a:off x="0" y="-66675"/>
              <a:ext cx="10111875" cy="676275"/>
            </a:xfrm>
            <a:prstGeom prst="rect">
              <a:avLst/>
            </a:prstGeom>
          </p:spPr>
          <p:txBody>
            <a:bodyPr lIns="0" tIns="0" rIns="0" bIns="0" rtlCol="0" anchor="t">
              <a:spAutoFit/>
            </a:bodyPr>
            <a:lstStyle/>
            <a:p>
              <a:pPr algn="l">
                <a:lnSpc>
                  <a:spcPts val="4200"/>
                </a:lnSpc>
              </a:pPr>
              <a:r>
                <a:rPr lang="en-US" sz="3000" spc="363">
                  <a:solidFill>
                    <a:srgbClr val="FF4A3B"/>
                  </a:solidFill>
                  <a:latin typeface="Quicksand"/>
                </a:rPr>
                <a:t>APRIL</a:t>
              </a:r>
            </a:p>
          </p:txBody>
        </p:sp>
        <p:sp>
          <p:nvSpPr>
            <p:cNvPr id="21" name="TextBox 21"/>
            <p:cNvSpPr txBox="1"/>
            <p:nvPr/>
          </p:nvSpPr>
          <p:spPr>
            <a:xfrm>
              <a:off x="0" y="730349"/>
              <a:ext cx="10121976" cy="1319022"/>
            </a:xfrm>
            <a:prstGeom prst="rect">
              <a:avLst/>
            </a:prstGeom>
          </p:spPr>
          <p:txBody>
            <a:bodyPr lIns="0" tIns="0" rIns="0" bIns="0" rtlCol="0" anchor="t">
              <a:spAutoFit/>
            </a:bodyPr>
            <a:lstStyle/>
            <a:p>
              <a:pPr algn="l">
                <a:lnSpc>
                  <a:spcPts val="4128"/>
                </a:lnSpc>
              </a:pPr>
              <a:r>
                <a:rPr lang="en-US" sz="2400" spc="144">
                  <a:solidFill>
                    <a:srgbClr val="EDE6E2"/>
                  </a:solidFill>
                  <a:latin typeface="Quicksand"/>
                </a:rPr>
                <a:t>To create a stunning presentation, it's best to simplify your thoughts. </a:t>
              </a:r>
            </a:p>
          </p:txBody>
        </p:sp>
      </p:grpSp>
      <p:grpSp>
        <p:nvGrpSpPr>
          <p:cNvPr id="22" name="Group 22"/>
          <p:cNvGrpSpPr/>
          <p:nvPr/>
        </p:nvGrpSpPr>
        <p:grpSpPr>
          <a:xfrm>
            <a:off x="9667818" y="4374986"/>
            <a:ext cx="7591482" cy="1537028"/>
            <a:chOff x="0" y="0"/>
            <a:chExt cx="10121976" cy="2049371"/>
          </a:xfrm>
        </p:grpSpPr>
        <p:sp>
          <p:nvSpPr>
            <p:cNvPr id="23" name="TextBox 23"/>
            <p:cNvSpPr txBox="1"/>
            <p:nvPr/>
          </p:nvSpPr>
          <p:spPr>
            <a:xfrm>
              <a:off x="0" y="-66675"/>
              <a:ext cx="10111875" cy="676275"/>
            </a:xfrm>
            <a:prstGeom prst="rect">
              <a:avLst/>
            </a:prstGeom>
          </p:spPr>
          <p:txBody>
            <a:bodyPr lIns="0" tIns="0" rIns="0" bIns="0" rtlCol="0" anchor="t">
              <a:spAutoFit/>
            </a:bodyPr>
            <a:lstStyle/>
            <a:p>
              <a:pPr algn="l">
                <a:lnSpc>
                  <a:spcPts val="4200"/>
                </a:lnSpc>
              </a:pPr>
              <a:r>
                <a:rPr lang="en-US" sz="3000" spc="363">
                  <a:solidFill>
                    <a:srgbClr val="FF4A3B"/>
                  </a:solidFill>
                  <a:latin typeface="Quicksand"/>
                </a:rPr>
                <a:t>MAY</a:t>
              </a:r>
            </a:p>
          </p:txBody>
        </p:sp>
        <p:sp>
          <p:nvSpPr>
            <p:cNvPr id="24" name="TextBox 24"/>
            <p:cNvSpPr txBox="1"/>
            <p:nvPr/>
          </p:nvSpPr>
          <p:spPr>
            <a:xfrm>
              <a:off x="0" y="730349"/>
              <a:ext cx="10121976" cy="1319022"/>
            </a:xfrm>
            <a:prstGeom prst="rect">
              <a:avLst/>
            </a:prstGeom>
          </p:spPr>
          <p:txBody>
            <a:bodyPr lIns="0" tIns="0" rIns="0" bIns="0" rtlCol="0" anchor="t">
              <a:spAutoFit/>
            </a:bodyPr>
            <a:lstStyle/>
            <a:p>
              <a:pPr algn="l">
                <a:lnSpc>
                  <a:spcPts val="4128"/>
                </a:lnSpc>
              </a:pPr>
              <a:r>
                <a:rPr lang="en-US" sz="2400" spc="144">
                  <a:solidFill>
                    <a:srgbClr val="EDE6E2"/>
                  </a:solidFill>
                  <a:latin typeface="Quicksand"/>
                </a:rPr>
                <a:t>To create a stunning presentation, it's best to simplify your thoughts. </a:t>
              </a:r>
            </a:p>
          </p:txBody>
        </p:sp>
      </p:grpSp>
      <p:grpSp>
        <p:nvGrpSpPr>
          <p:cNvPr id="25" name="Group 25"/>
          <p:cNvGrpSpPr/>
          <p:nvPr/>
        </p:nvGrpSpPr>
        <p:grpSpPr>
          <a:xfrm>
            <a:off x="9667818" y="6355811"/>
            <a:ext cx="7591482" cy="1537028"/>
            <a:chOff x="0" y="0"/>
            <a:chExt cx="10121976" cy="2049371"/>
          </a:xfrm>
        </p:grpSpPr>
        <p:sp>
          <p:nvSpPr>
            <p:cNvPr id="26" name="TextBox 26"/>
            <p:cNvSpPr txBox="1"/>
            <p:nvPr/>
          </p:nvSpPr>
          <p:spPr>
            <a:xfrm>
              <a:off x="0" y="-66675"/>
              <a:ext cx="10111875" cy="676275"/>
            </a:xfrm>
            <a:prstGeom prst="rect">
              <a:avLst/>
            </a:prstGeom>
          </p:spPr>
          <p:txBody>
            <a:bodyPr lIns="0" tIns="0" rIns="0" bIns="0" rtlCol="0" anchor="t">
              <a:spAutoFit/>
            </a:bodyPr>
            <a:lstStyle/>
            <a:p>
              <a:pPr algn="l">
                <a:lnSpc>
                  <a:spcPts val="4200"/>
                </a:lnSpc>
              </a:pPr>
              <a:r>
                <a:rPr lang="en-US" sz="3000" spc="363">
                  <a:solidFill>
                    <a:srgbClr val="FF4A3B"/>
                  </a:solidFill>
                  <a:latin typeface="Quicksand"/>
                </a:rPr>
                <a:t>JULY</a:t>
              </a:r>
            </a:p>
          </p:txBody>
        </p:sp>
        <p:sp>
          <p:nvSpPr>
            <p:cNvPr id="27" name="TextBox 27"/>
            <p:cNvSpPr txBox="1"/>
            <p:nvPr/>
          </p:nvSpPr>
          <p:spPr>
            <a:xfrm>
              <a:off x="0" y="730349"/>
              <a:ext cx="10121976" cy="1319022"/>
            </a:xfrm>
            <a:prstGeom prst="rect">
              <a:avLst/>
            </a:prstGeom>
          </p:spPr>
          <p:txBody>
            <a:bodyPr lIns="0" tIns="0" rIns="0" bIns="0" rtlCol="0" anchor="t">
              <a:spAutoFit/>
            </a:bodyPr>
            <a:lstStyle/>
            <a:p>
              <a:pPr algn="l">
                <a:lnSpc>
                  <a:spcPts val="4128"/>
                </a:lnSpc>
              </a:pPr>
              <a:r>
                <a:rPr lang="en-US" sz="2400" spc="144">
                  <a:solidFill>
                    <a:srgbClr val="EDE6E2"/>
                  </a:solidFill>
                  <a:latin typeface="Quicksand"/>
                </a:rPr>
                <a:t>To create a stunning presentation, it's best to simplify your thoughts. </a:t>
              </a:r>
            </a:p>
          </p:txBody>
        </p:sp>
      </p:grpSp>
      <p:grpSp>
        <p:nvGrpSpPr>
          <p:cNvPr id="28" name="Group 28"/>
          <p:cNvGrpSpPr/>
          <p:nvPr/>
        </p:nvGrpSpPr>
        <p:grpSpPr>
          <a:xfrm>
            <a:off x="9667818" y="8309651"/>
            <a:ext cx="7591482" cy="1537028"/>
            <a:chOff x="0" y="0"/>
            <a:chExt cx="10121976" cy="2049371"/>
          </a:xfrm>
        </p:grpSpPr>
        <p:sp>
          <p:nvSpPr>
            <p:cNvPr id="29" name="TextBox 29"/>
            <p:cNvSpPr txBox="1"/>
            <p:nvPr/>
          </p:nvSpPr>
          <p:spPr>
            <a:xfrm>
              <a:off x="0" y="-66675"/>
              <a:ext cx="10111875" cy="676275"/>
            </a:xfrm>
            <a:prstGeom prst="rect">
              <a:avLst/>
            </a:prstGeom>
          </p:spPr>
          <p:txBody>
            <a:bodyPr lIns="0" tIns="0" rIns="0" bIns="0" rtlCol="0" anchor="t">
              <a:spAutoFit/>
            </a:bodyPr>
            <a:lstStyle/>
            <a:p>
              <a:pPr algn="l">
                <a:lnSpc>
                  <a:spcPts val="4200"/>
                </a:lnSpc>
              </a:pPr>
              <a:r>
                <a:rPr lang="en-US" sz="3000" spc="363">
                  <a:solidFill>
                    <a:srgbClr val="FF4A3B"/>
                  </a:solidFill>
                  <a:latin typeface="Quicksand"/>
                </a:rPr>
                <a:t>OCTOBER</a:t>
              </a:r>
            </a:p>
          </p:txBody>
        </p:sp>
        <p:sp>
          <p:nvSpPr>
            <p:cNvPr id="30" name="TextBox 30"/>
            <p:cNvSpPr txBox="1"/>
            <p:nvPr/>
          </p:nvSpPr>
          <p:spPr>
            <a:xfrm>
              <a:off x="0" y="730349"/>
              <a:ext cx="10121976" cy="1319022"/>
            </a:xfrm>
            <a:prstGeom prst="rect">
              <a:avLst/>
            </a:prstGeom>
          </p:spPr>
          <p:txBody>
            <a:bodyPr lIns="0" tIns="0" rIns="0" bIns="0" rtlCol="0" anchor="t">
              <a:spAutoFit/>
            </a:bodyPr>
            <a:lstStyle/>
            <a:p>
              <a:pPr algn="l">
                <a:lnSpc>
                  <a:spcPts val="4128"/>
                </a:lnSpc>
              </a:pPr>
              <a:r>
                <a:rPr lang="en-US" sz="2400" spc="144">
                  <a:solidFill>
                    <a:srgbClr val="EDE6E2"/>
                  </a:solidFill>
                  <a:latin typeface="Quicksand"/>
                </a:rPr>
                <a:t>To create a stunning presentation, it's best to simplify your thoughts. </a:t>
              </a:r>
            </a:p>
          </p:txBody>
        </p:sp>
      </p:grpSp>
      <p:sp>
        <p:nvSpPr>
          <p:cNvPr id="31" name="TextBox 31"/>
          <p:cNvSpPr txBox="1"/>
          <p:nvPr/>
        </p:nvSpPr>
        <p:spPr>
          <a:xfrm>
            <a:off x="1028700" y="9722911"/>
            <a:ext cx="6357058" cy="316230"/>
          </a:xfrm>
          <a:prstGeom prst="rect">
            <a:avLst/>
          </a:prstGeom>
        </p:spPr>
        <p:txBody>
          <a:bodyPr lIns="0" tIns="0" rIns="0" bIns="0" rtlCol="0" anchor="t">
            <a:spAutoFit/>
          </a:bodyPr>
          <a:lstStyle/>
          <a:p>
            <a:pPr algn="l">
              <a:lnSpc>
                <a:spcPts val="2520"/>
              </a:lnSpc>
            </a:pPr>
            <a:r>
              <a:rPr lang="en-US" sz="1800" spc="144">
                <a:solidFill>
                  <a:srgbClr val="20212A"/>
                </a:solidFill>
                <a:latin typeface="Quicksand"/>
              </a:rPr>
              <a:t>AAI | Pro X</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TextBox 2"/>
          <p:cNvSpPr txBox="1"/>
          <p:nvPr/>
        </p:nvSpPr>
        <p:spPr>
          <a:xfrm>
            <a:off x="1028700" y="990600"/>
            <a:ext cx="10852858" cy="867410"/>
          </a:xfrm>
          <a:prstGeom prst="rect">
            <a:avLst/>
          </a:prstGeom>
        </p:spPr>
        <p:txBody>
          <a:bodyPr lIns="0" tIns="0" rIns="0" bIns="0" rtlCol="0" anchor="t">
            <a:spAutoFit/>
          </a:bodyPr>
          <a:lstStyle/>
          <a:p>
            <a:pPr algn="l">
              <a:lnSpc>
                <a:spcPts val="6820"/>
              </a:lnSpc>
            </a:pPr>
            <a:r>
              <a:rPr lang="en-US" sz="5500" spc="110">
                <a:solidFill>
                  <a:srgbClr val="EDE6E2"/>
                </a:solidFill>
                <a:latin typeface="Quicksand Bold"/>
              </a:rPr>
              <a:t>The Key to Success</a:t>
            </a:r>
          </a:p>
        </p:txBody>
      </p:sp>
      <p:sp>
        <p:nvSpPr>
          <p:cNvPr id="3" name="AutoShape 3"/>
          <p:cNvSpPr/>
          <p:nvPr/>
        </p:nvSpPr>
        <p:spPr>
          <a:xfrm>
            <a:off x="6646674" y="3390463"/>
            <a:ext cx="4994652" cy="5867837"/>
          </a:xfrm>
          <a:prstGeom prst="rect">
            <a:avLst/>
          </a:prstGeom>
          <a:solidFill>
            <a:srgbClr val="20212A"/>
          </a:solidFill>
        </p:spPr>
      </p:sp>
      <p:sp>
        <p:nvSpPr>
          <p:cNvPr id="4" name="AutoShape 4"/>
          <p:cNvSpPr/>
          <p:nvPr/>
        </p:nvSpPr>
        <p:spPr>
          <a:xfrm>
            <a:off x="12264648" y="2975438"/>
            <a:ext cx="4994652" cy="6282862"/>
          </a:xfrm>
          <a:prstGeom prst="rect">
            <a:avLst/>
          </a:prstGeom>
          <a:solidFill>
            <a:srgbClr val="20212A"/>
          </a:solidFill>
        </p:spPr>
      </p:sp>
      <p:sp>
        <p:nvSpPr>
          <p:cNvPr id="5" name="AutoShape 5"/>
          <p:cNvSpPr/>
          <p:nvPr/>
        </p:nvSpPr>
        <p:spPr>
          <a:xfrm>
            <a:off x="1028700" y="3994178"/>
            <a:ext cx="4994652" cy="5241666"/>
          </a:xfrm>
          <a:prstGeom prst="rect">
            <a:avLst/>
          </a:prstGeom>
          <a:solidFill>
            <a:srgbClr val="20212A"/>
          </a:solidFill>
        </p:spPr>
      </p:sp>
      <p:grpSp>
        <p:nvGrpSpPr>
          <p:cNvPr id="6" name="Group 6"/>
          <p:cNvGrpSpPr/>
          <p:nvPr/>
        </p:nvGrpSpPr>
        <p:grpSpPr>
          <a:xfrm>
            <a:off x="1028700" y="3987457"/>
            <a:ext cx="4994652" cy="1472236"/>
            <a:chOff x="0" y="0"/>
            <a:chExt cx="6659536" cy="1962981"/>
          </a:xfrm>
        </p:grpSpPr>
        <p:sp>
          <p:nvSpPr>
            <p:cNvPr id="7" name="AutoShape 7"/>
            <p:cNvSpPr/>
            <p:nvPr/>
          </p:nvSpPr>
          <p:spPr>
            <a:xfrm>
              <a:off x="0" y="0"/>
              <a:ext cx="6659536" cy="1962981"/>
            </a:xfrm>
            <a:prstGeom prst="rect">
              <a:avLst/>
            </a:prstGeom>
            <a:solidFill>
              <a:srgbClr val="FF4A3B"/>
            </a:solidFill>
          </p:spPr>
        </p:sp>
        <p:sp>
          <p:nvSpPr>
            <p:cNvPr id="8" name="TextBox 8"/>
            <p:cNvSpPr txBox="1"/>
            <p:nvPr/>
          </p:nvSpPr>
          <p:spPr>
            <a:xfrm>
              <a:off x="712231" y="267115"/>
              <a:ext cx="5235075" cy="1387475"/>
            </a:xfrm>
            <a:prstGeom prst="rect">
              <a:avLst/>
            </a:prstGeom>
          </p:spPr>
          <p:txBody>
            <a:bodyPr lIns="0" tIns="0" rIns="0" bIns="0" rtlCol="0" anchor="t">
              <a:spAutoFit/>
            </a:bodyPr>
            <a:lstStyle/>
            <a:p>
              <a:pPr algn="ctr">
                <a:lnSpc>
                  <a:spcPts val="4200"/>
                </a:lnSpc>
              </a:pPr>
              <a:r>
                <a:rPr lang="en-US" sz="3000" spc="363">
                  <a:solidFill>
                    <a:srgbClr val="EDE6E2"/>
                  </a:solidFill>
                  <a:latin typeface="Quicksand"/>
                </a:rPr>
                <a:t>GREAT SOUND</a:t>
              </a:r>
            </a:p>
            <a:p>
              <a:pPr algn="ctr">
                <a:lnSpc>
                  <a:spcPts val="4200"/>
                </a:lnSpc>
              </a:pPr>
              <a:r>
                <a:rPr lang="en-US" sz="3000" spc="363">
                  <a:solidFill>
                    <a:srgbClr val="EDE6E2"/>
                  </a:solidFill>
                  <a:latin typeface="Quicksand"/>
                </a:rPr>
                <a:t>QUALITY</a:t>
              </a:r>
            </a:p>
          </p:txBody>
        </p:sp>
      </p:grpSp>
      <p:sp>
        <p:nvSpPr>
          <p:cNvPr id="9" name="TextBox 9"/>
          <p:cNvSpPr txBox="1"/>
          <p:nvPr/>
        </p:nvSpPr>
        <p:spPr>
          <a:xfrm>
            <a:off x="1578135" y="5850486"/>
            <a:ext cx="3895782" cy="2594229"/>
          </a:xfrm>
          <a:prstGeom prst="rect">
            <a:avLst/>
          </a:prstGeom>
        </p:spPr>
        <p:txBody>
          <a:bodyPr lIns="0" tIns="0" rIns="0" bIns="0" rtlCol="0" anchor="t">
            <a:spAutoFit/>
          </a:bodyPr>
          <a:lstStyle/>
          <a:p>
            <a:pPr algn="ctr">
              <a:lnSpc>
                <a:spcPts val="4128"/>
              </a:lnSpc>
            </a:pPr>
            <a:r>
              <a:rPr lang="en-US" sz="2400" spc="144">
                <a:solidFill>
                  <a:srgbClr val="EDE6E2"/>
                </a:solidFill>
                <a:latin typeface="Quicksand"/>
              </a:rPr>
              <a:t>Presentations are communication tools that can be used as demonstrations, lectures, and more.</a:t>
            </a:r>
          </a:p>
        </p:txBody>
      </p:sp>
      <p:sp>
        <p:nvSpPr>
          <p:cNvPr id="10" name="TextBox 10"/>
          <p:cNvSpPr txBox="1"/>
          <p:nvPr/>
        </p:nvSpPr>
        <p:spPr>
          <a:xfrm>
            <a:off x="7196109" y="5251222"/>
            <a:ext cx="3895782" cy="2594229"/>
          </a:xfrm>
          <a:prstGeom prst="rect">
            <a:avLst/>
          </a:prstGeom>
        </p:spPr>
        <p:txBody>
          <a:bodyPr lIns="0" tIns="0" rIns="0" bIns="0" rtlCol="0" anchor="t">
            <a:spAutoFit/>
          </a:bodyPr>
          <a:lstStyle/>
          <a:p>
            <a:pPr algn="ctr">
              <a:lnSpc>
                <a:spcPts val="4128"/>
              </a:lnSpc>
            </a:pPr>
            <a:r>
              <a:rPr lang="en-US" sz="2400" spc="144">
                <a:solidFill>
                  <a:srgbClr val="EDE6E2"/>
                </a:solidFill>
                <a:latin typeface="Quicksand"/>
              </a:rPr>
              <a:t>Presentations are communication tools that can be used as demonstrations, lectures, and more.</a:t>
            </a:r>
          </a:p>
        </p:txBody>
      </p:sp>
      <p:sp>
        <p:nvSpPr>
          <p:cNvPr id="11" name="TextBox 11"/>
          <p:cNvSpPr txBox="1"/>
          <p:nvPr/>
        </p:nvSpPr>
        <p:spPr>
          <a:xfrm>
            <a:off x="12798821" y="4792814"/>
            <a:ext cx="3895782" cy="2594229"/>
          </a:xfrm>
          <a:prstGeom prst="rect">
            <a:avLst/>
          </a:prstGeom>
        </p:spPr>
        <p:txBody>
          <a:bodyPr lIns="0" tIns="0" rIns="0" bIns="0" rtlCol="0" anchor="t">
            <a:spAutoFit/>
          </a:bodyPr>
          <a:lstStyle/>
          <a:p>
            <a:pPr algn="ctr">
              <a:lnSpc>
                <a:spcPts val="4128"/>
              </a:lnSpc>
            </a:pPr>
            <a:r>
              <a:rPr lang="en-US" sz="2400" spc="144">
                <a:solidFill>
                  <a:srgbClr val="EDE6E2"/>
                </a:solidFill>
                <a:latin typeface="Quicksand"/>
              </a:rPr>
              <a:t>Presentations are communication tools that can be used as demonstrations, lectures, and more.</a:t>
            </a:r>
          </a:p>
        </p:txBody>
      </p:sp>
      <p:grpSp>
        <p:nvGrpSpPr>
          <p:cNvPr id="12" name="Group 12"/>
          <p:cNvGrpSpPr/>
          <p:nvPr/>
        </p:nvGrpSpPr>
        <p:grpSpPr>
          <a:xfrm>
            <a:off x="6646674" y="3384421"/>
            <a:ext cx="4994652" cy="1472236"/>
            <a:chOff x="0" y="0"/>
            <a:chExt cx="6659536" cy="1962981"/>
          </a:xfrm>
        </p:grpSpPr>
        <p:sp>
          <p:nvSpPr>
            <p:cNvPr id="13" name="AutoShape 13"/>
            <p:cNvSpPr/>
            <p:nvPr/>
          </p:nvSpPr>
          <p:spPr>
            <a:xfrm>
              <a:off x="0" y="0"/>
              <a:ext cx="6659536" cy="1962981"/>
            </a:xfrm>
            <a:prstGeom prst="rect">
              <a:avLst/>
            </a:prstGeom>
            <a:solidFill>
              <a:srgbClr val="FF4A3B"/>
            </a:solidFill>
          </p:spPr>
        </p:sp>
        <p:sp>
          <p:nvSpPr>
            <p:cNvPr id="14" name="TextBox 14"/>
            <p:cNvSpPr txBox="1"/>
            <p:nvPr/>
          </p:nvSpPr>
          <p:spPr>
            <a:xfrm>
              <a:off x="712231" y="267115"/>
              <a:ext cx="5235075" cy="1387475"/>
            </a:xfrm>
            <a:prstGeom prst="rect">
              <a:avLst/>
            </a:prstGeom>
          </p:spPr>
          <p:txBody>
            <a:bodyPr lIns="0" tIns="0" rIns="0" bIns="0" rtlCol="0" anchor="t">
              <a:spAutoFit/>
            </a:bodyPr>
            <a:lstStyle/>
            <a:p>
              <a:pPr algn="ctr">
                <a:lnSpc>
                  <a:spcPts val="4200"/>
                </a:lnSpc>
              </a:pPr>
              <a:r>
                <a:rPr lang="en-US" sz="3000" spc="363">
                  <a:solidFill>
                    <a:srgbClr val="EDE6E2"/>
                  </a:solidFill>
                  <a:latin typeface="Quicksand"/>
                </a:rPr>
                <a:t>COMPETITIVE PRICE POINTS</a:t>
              </a:r>
            </a:p>
          </p:txBody>
        </p:sp>
      </p:grpSp>
      <p:grpSp>
        <p:nvGrpSpPr>
          <p:cNvPr id="15" name="Group 15"/>
          <p:cNvGrpSpPr/>
          <p:nvPr/>
        </p:nvGrpSpPr>
        <p:grpSpPr>
          <a:xfrm>
            <a:off x="12264648" y="1908638"/>
            <a:ext cx="4994652" cy="2539036"/>
            <a:chOff x="0" y="0"/>
            <a:chExt cx="6659536" cy="3385381"/>
          </a:xfrm>
        </p:grpSpPr>
        <p:sp>
          <p:nvSpPr>
            <p:cNvPr id="16" name="AutoShape 16"/>
            <p:cNvSpPr/>
            <p:nvPr/>
          </p:nvSpPr>
          <p:spPr>
            <a:xfrm>
              <a:off x="0" y="0"/>
              <a:ext cx="6659536" cy="3385381"/>
            </a:xfrm>
            <a:prstGeom prst="rect">
              <a:avLst/>
            </a:prstGeom>
            <a:solidFill>
              <a:srgbClr val="FF4A3B"/>
            </a:solidFill>
          </p:spPr>
        </p:sp>
        <p:sp>
          <p:nvSpPr>
            <p:cNvPr id="17" name="TextBox 17"/>
            <p:cNvSpPr txBox="1"/>
            <p:nvPr/>
          </p:nvSpPr>
          <p:spPr>
            <a:xfrm>
              <a:off x="712231" y="267115"/>
              <a:ext cx="5235075" cy="2809875"/>
            </a:xfrm>
            <a:prstGeom prst="rect">
              <a:avLst/>
            </a:prstGeom>
          </p:spPr>
          <p:txBody>
            <a:bodyPr lIns="0" tIns="0" rIns="0" bIns="0" rtlCol="0" anchor="t">
              <a:spAutoFit/>
            </a:bodyPr>
            <a:lstStyle/>
            <a:p>
              <a:pPr algn="ctr">
                <a:lnSpc>
                  <a:spcPts val="4200"/>
                </a:lnSpc>
              </a:pPr>
              <a:r>
                <a:rPr lang="en-US" sz="3000" spc="363">
                  <a:solidFill>
                    <a:srgbClr val="EDE6E2"/>
                  </a:solidFill>
                  <a:latin typeface="Quicksand"/>
                </a:rPr>
                <a:t>AMAZING CUSTOMER SERVICE AND WARRANTIES</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8888098" y="1028700"/>
            <a:ext cx="8490658" cy="1610791"/>
            <a:chOff x="0" y="0"/>
            <a:chExt cx="11320877" cy="2147721"/>
          </a:xfrm>
        </p:grpSpPr>
        <p:sp>
          <p:nvSpPr>
            <p:cNvPr id="3" name="TextBox 3"/>
            <p:cNvSpPr txBox="1"/>
            <p:nvPr/>
          </p:nvSpPr>
          <p:spPr>
            <a:xfrm>
              <a:off x="0" y="19050"/>
              <a:ext cx="11320877" cy="663194"/>
            </a:xfrm>
            <a:prstGeom prst="rect">
              <a:avLst/>
            </a:prstGeom>
          </p:spPr>
          <p:txBody>
            <a:bodyPr lIns="0" tIns="0" rIns="0" bIns="0" rtlCol="0" anchor="t">
              <a:spAutoFit/>
            </a:bodyPr>
            <a:lstStyle/>
            <a:p>
              <a:pPr>
                <a:lnSpc>
                  <a:spcPts val="3875"/>
                </a:lnSpc>
              </a:pPr>
              <a:r>
                <a:rPr lang="en-US" sz="3400" spc="238">
                  <a:solidFill>
                    <a:srgbClr val="FF4A3B"/>
                  </a:solidFill>
                  <a:latin typeface="Quicksand Bold"/>
                </a:rPr>
                <a:t>THROUGH OUR SITE</a:t>
              </a:r>
            </a:p>
          </p:txBody>
        </p:sp>
        <p:sp>
          <p:nvSpPr>
            <p:cNvPr id="4" name="TextBox 4"/>
            <p:cNvSpPr txBox="1"/>
            <p:nvPr/>
          </p:nvSpPr>
          <p:spPr>
            <a:xfrm>
              <a:off x="0" y="828699"/>
              <a:ext cx="11320877" cy="1319022"/>
            </a:xfrm>
            <a:prstGeom prst="rect">
              <a:avLst/>
            </a:prstGeom>
          </p:spPr>
          <p:txBody>
            <a:bodyPr lIns="0" tIns="0" rIns="0" bIns="0" rtlCol="0" anchor="t">
              <a:spAutoFit/>
            </a:bodyPr>
            <a:lstStyle/>
            <a:p>
              <a:pPr>
                <a:lnSpc>
                  <a:spcPts val="4128"/>
                </a:lnSpc>
              </a:pPr>
              <a:r>
                <a:rPr lang="en-US" sz="2400" spc="144">
                  <a:solidFill>
                    <a:srgbClr val="EDE6E2"/>
                  </a:solidFill>
                  <a:latin typeface="Quicksand"/>
                </a:rPr>
                <a:t>Presentations are communication tools that can be used as demonstrations, lectures, and more.</a:t>
              </a:r>
            </a:p>
          </p:txBody>
        </p:sp>
      </p:grpSp>
      <p:grpSp>
        <p:nvGrpSpPr>
          <p:cNvPr id="5" name="Group 5"/>
          <p:cNvGrpSpPr/>
          <p:nvPr/>
        </p:nvGrpSpPr>
        <p:grpSpPr>
          <a:xfrm>
            <a:off x="8888098" y="3171024"/>
            <a:ext cx="8490658" cy="1610791"/>
            <a:chOff x="0" y="0"/>
            <a:chExt cx="11320877" cy="2147721"/>
          </a:xfrm>
        </p:grpSpPr>
        <p:sp>
          <p:nvSpPr>
            <p:cNvPr id="6" name="TextBox 6"/>
            <p:cNvSpPr txBox="1"/>
            <p:nvPr/>
          </p:nvSpPr>
          <p:spPr>
            <a:xfrm>
              <a:off x="0" y="19050"/>
              <a:ext cx="11320877" cy="663194"/>
            </a:xfrm>
            <a:prstGeom prst="rect">
              <a:avLst/>
            </a:prstGeom>
          </p:spPr>
          <p:txBody>
            <a:bodyPr lIns="0" tIns="0" rIns="0" bIns="0" rtlCol="0" anchor="t">
              <a:spAutoFit/>
            </a:bodyPr>
            <a:lstStyle/>
            <a:p>
              <a:pPr>
                <a:lnSpc>
                  <a:spcPts val="3875"/>
                </a:lnSpc>
              </a:pPr>
              <a:r>
                <a:rPr lang="en-US" sz="3400" spc="238">
                  <a:solidFill>
                    <a:srgbClr val="FF4A3B"/>
                  </a:solidFill>
                  <a:latin typeface="Quicksand Bold"/>
                </a:rPr>
                <a:t>BRICK AND MORTAR</a:t>
              </a:r>
            </a:p>
          </p:txBody>
        </p:sp>
        <p:sp>
          <p:nvSpPr>
            <p:cNvPr id="7" name="TextBox 7"/>
            <p:cNvSpPr txBox="1"/>
            <p:nvPr/>
          </p:nvSpPr>
          <p:spPr>
            <a:xfrm>
              <a:off x="0" y="828699"/>
              <a:ext cx="11320877" cy="1319022"/>
            </a:xfrm>
            <a:prstGeom prst="rect">
              <a:avLst/>
            </a:prstGeom>
          </p:spPr>
          <p:txBody>
            <a:bodyPr lIns="0" tIns="0" rIns="0" bIns="0" rtlCol="0" anchor="t">
              <a:spAutoFit/>
            </a:bodyPr>
            <a:lstStyle/>
            <a:p>
              <a:pPr>
                <a:lnSpc>
                  <a:spcPts val="4128"/>
                </a:lnSpc>
              </a:pPr>
              <a:r>
                <a:rPr lang="en-US" sz="2400" spc="144">
                  <a:solidFill>
                    <a:srgbClr val="EDE6E2"/>
                  </a:solidFill>
                  <a:latin typeface="Quicksand"/>
                </a:rPr>
                <a:t>Presentations are communication tools that can be used as demonstrations, lectures, and more.</a:t>
              </a:r>
            </a:p>
          </p:txBody>
        </p:sp>
      </p:grpSp>
      <p:grpSp>
        <p:nvGrpSpPr>
          <p:cNvPr id="8" name="Group 8"/>
          <p:cNvGrpSpPr/>
          <p:nvPr/>
        </p:nvGrpSpPr>
        <p:grpSpPr>
          <a:xfrm>
            <a:off x="8888098" y="5390808"/>
            <a:ext cx="8490658" cy="1627555"/>
            <a:chOff x="0" y="0"/>
            <a:chExt cx="11320877" cy="2170073"/>
          </a:xfrm>
        </p:grpSpPr>
        <p:sp>
          <p:nvSpPr>
            <p:cNvPr id="9" name="TextBox 9"/>
            <p:cNvSpPr txBox="1"/>
            <p:nvPr/>
          </p:nvSpPr>
          <p:spPr>
            <a:xfrm>
              <a:off x="0" y="19050"/>
              <a:ext cx="11320877" cy="663194"/>
            </a:xfrm>
            <a:prstGeom prst="rect">
              <a:avLst/>
            </a:prstGeom>
          </p:spPr>
          <p:txBody>
            <a:bodyPr lIns="0" tIns="0" rIns="0" bIns="0" rtlCol="0" anchor="t">
              <a:spAutoFit/>
            </a:bodyPr>
            <a:lstStyle/>
            <a:p>
              <a:pPr>
                <a:lnSpc>
                  <a:spcPts val="3875"/>
                </a:lnSpc>
              </a:pPr>
              <a:r>
                <a:rPr lang="en-US" sz="3400" spc="238">
                  <a:solidFill>
                    <a:srgbClr val="FF4A3B"/>
                  </a:solidFill>
                  <a:latin typeface="Quicksand Bold"/>
                </a:rPr>
                <a:t>ONLINE AFFILIATES</a:t>
              </a:r>
            </a:p>
          </p:txBody>
        </p:sp>
        <p:sp>
          <p:nvSpPr>
            <p:cNvPr id="10" name="TextBox 10"/>
            <p:cNvSpPr txBox="1"/>
            <p:nvPr/>
          </p:nvSpPr>
          <p:spPr>
            <a:xfrm>
              <a:off x="0" y="819174"/>
              <a:ext cx="11320877" cy="1350899"/>
            </a:xfrm>
            <a:prstGeom prst="rect">
              <a:avLst/>
            </a:prstGeom>
          </p:spPr>
          <p:txBody>
            <a:bodyPr lIns="0" tIns="0" rIns="0" bIns="0" rtlCol="0" anchor="t">
              <a:spAutoFit/>
            </a:bodyPr>
            <a:lstStyle/>
            <a:p>
              <a:pPr>
                <a:lnSpc>
                  <a:spcPts val="4296"/>
                </a:lnSpc>
              </a:pPr>
              <a:r>
                <a:rPr lang="en-US" sz="2400" spc="144">
                  <a:solidFill>
                    <a:srgbClr val="EDE6E2"/>
                  </a:solidFill>
                  <a:latin typeface="Quicksand"/>
                </a:rPr>
                <a:t>Presentations are communication tools that can be used as demonstrations, lectures, and more.</a:t>
              </a:r>
            </a:p>
          </p:txBody>
        </p:sp>
      </p:grpSp>
      <p:grpSp>
        <p:nvGrpSpPr>
          <p:cNvPr id="11" name="Group 11"/>
          <p:cNvGrpSpPr/>
          <p:nvPr/>
        </p:nvGrpSpPr>
        <p:grpSpPr>
          <a:xfrm>
            <a:off x="8888098" y="7533132"/>
            <a:ext cx="8490658" cy="1610791"/>
            <a:chOff x="0" y="0"/>
            <a:chExt cx="11320877" cy="2147721"/>
          </a:xfrm>
        </p:grpSpPr>
        <p:sp>
          <p:nvSpPr>
            <p:cNvPr id="12" name="TextBox 12"/>
            <p:cNvSpPr txBox="1"/>
            <p:nvPr/>
          </p:nvSpPr>
          <p:spPr>
            <a:xfrm>
              <a:off x="0" y="19050"/>
              <a:ext cx="11320877" cy="663194"/>
            </a:xfrm>
            <a:prstGeom prst="rect">
              <a:avLst/>
            </a:prstGeom>
          </p:spPr>
          <p:txBody>
            <a:bodyPr lIns="0" tIns="0" rIns="0" bIns="0" rtlCol="0" anchor="t">
              <a:spAutoFit/>
            </a:bodyPr>
            <a:lstStyle/>
            <a:p>
              <a:pPr>
                <a:lnSpc>
                  <a:spcPts val="3875"/>
                </a:lnSpc>
              </a:pPr>
              <a:r>
                <a:rPr lang="en-US" sz="3400" spc="238">
                  <a:solidFill>
                    <a:srgbClr val="FF4A3B"/>
                  </a:solidFill>
                  <a:latin typeface="Quicksand Bold"/>
                </a:rPr>
                <a:t>SELECTED APPLIANCE STORES</a:t>
              </a:r>
            </a:p>
          </p:txBody>
        </p:sp>
        <p:sp>
          <p:nvSpPr>
            <p:cNvPr id="13" name="TextBox 13"/>
            <p:cNvSpPr txBox="1"/>
            <p:nvPr/>
          </p:nvSpPr>
          <p:spPr>
            <a:xfrm>
              <a:off x="0" y="828699"/>
              <a:ext cx="11320877" cy="1319022"/>
            </a:xfrm>
            <a:prstGeom prst="rect">
              <a:avLst/>
            </a:prstGeom>
          </p:spPr>
          <p:txBody>
            <a:bodyPr lIns="0" tIns="0" rIns="0" bIns="0" rtlCol="0" anchor="t">
              <a:spAutoFit/>
            </a:bodyPr>
            <a:lstStyle/>
            <a:p>
              <a:pPr>
                <a:lnSpc>
                  <a:spcPts val="4128"/>
                </a:lnSpc>
              </a:pPr>
              <a:r>
                <a:rPr lang="en-US" sz="2400" spc="144">
                  <a:solidFill>
                    <a:srgbClr val="EDE6E2"/>
                  </a:solidFill>
                  <a:latin typeface="Quicksand"/>
                </a:rPr>
                <a:t>Presentations are communication tools that can be used as demonstrations, lectures, and more.</a:t>
              </a:r>
            </a:p>
          </p:txBody>
        </p:sp>
      </p:grpSp>
      <p:sp>
        <p:nvSpPr>
          <p:cNvPr id="14" name="Freeform 14"/>
          <p:cNvSpPr/>
          <p:nvPr/>
        </p:nvSpPr>
        <p:spPr>
          <a:xfrm>
            <a:off x="7538158" y="1028700"/>
            <a:ext cx="980413" cy="980413"/>
          </a:xfrm>
          <a:custGeom>
            <a:avLst/>
            <a:gdLst/>
            <a:ahLst/>
            <a:cxnLst/>
            <a:rect l="l" t="t" r="r" b="b"/>
            <a:pathLst>
              <a:path w="980413" h="980413">
                <a:moveTo>
                  <a:pt x="0" y="0"/>
                </a:moveTo>
                <a:lnTo>
                  <a:pt x="980413" y="0"/>
                </a:lnTo>
                <a:lnTo>
                  <a:pt x="980413" y="980413"/>
                </a:lnTo>
                <a:lnTo>
                  <a:pt x="0" y="9804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7538158" y="3171024"/>
            <a:ext cx="980413" cy="980413"/>
          </a:xfrm>
          <a:custGeom>
            <a:avLst/>
            <a:gdLst/>
            <a:ahLst/>
            <a:cxnLst/>
            <a:rect l="l" t="t" r="r" b="b"/>
            <a:pathLst>
              <a:path w="980413" h="980413">
                <a:moveTo>
                  <a:pt x="0" y="0"/>
                </a:moveTo>
                <a:lnTo>
                  <a:pt x="980413" y="0"/>
                </a:lnTo>
                <a:lnTo>
                  <a:pt x="980413" y="980413"/>
                </a:lnTo>
                <a:lnTo>
                  <a:pt x="0" y="980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7538158" y="5390808"/>
            <a:ext cx="980413" cy="980413"/>
          </a:xfrm>
          <a:custGeom>
            <a:avLst/>
            <a:gdLst/>
            <a:ahLst/>
            <a:cxnLst/>
            <a:rect l="l" t="t" r="r" b="b"/>
            <a:pathLst>
              <a:path w="980413" h="980413">
                <a:moveTo>
                  <a:pt x="0" y="0"/>
                </a:moveTo>
                <a:lnTo>
                  <a:pt x="980413" y="0"/>
                </a:lnTo>
                <a:lnTo>
                  <a:pt x="980413" y="980413"/>
                </a:lnTo>
                <a:lnTo>
                  <a:pt x="0" y="9804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7538158" y="7533132"/>
            <a:ext cx="980413" cy="980413"/>
          </a:xfrm>
          <a:custGeom>
            <a:avLst/>
            <a:gdLst/>
            <a:ahLst/>
            <a:cxnLst/>
            <a:rect l="l" t="t" r="r" b="b"/>
            <a:pathLst>
              <a:path w="980413" h="980413">
                <a:moveTo>
                  <a:pt x="0" y="0"/>
                </a:moveTo>
                <a:lnTo>
                  <a:pt x="980413" y="0"/>
                </a:lnTo>
                <a:lnTo>
                  <a:pt x="980413" y="980413"/>
                </a:lnTo>
                <a:lnTo>
                  <a:pt x="0" y="9804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028700" y="1037563"/>
            <a:ext cx="5694446" cy="971550"/>
          </a:xfrm>
          <a:prstGeom prst="rect">
            <a:avLst/>
          </a:prstGeom>
        </p:spPr>
        <p:txBody>
          <a:bodyPr lIns="0" tIns="0" rIns="0" bIns="0" rtlCol="0" anchor="t">
            <a:spAutoFit/>
          </a:bodyPr>
          <a:lstStyle/>
          <a:p>
            <a:pPr algn="l">
              <a:lnSpc>
                <a:spcPts val="7680"/>
              </a:lnSpc>
            </a:pPr>
            <a:r>
              <a:rPr lang="en-US" sz="6400">
                <a:solidFill>
                  <a:srgbClr val="EDE6E2"/>
                </a:solidFill>
                <a:latin typeface="Knewave"/>
              </a:rPr>
              <a:t>HOW TO ORDER</a:t>
            </a:r>
          </a:p>
        </p:txBody>
      </p:sp>
      <p:sp>
        <p:nvSpPr>
          <p:cNvPr id="19" name="Freeform 19"/>
          <p:cNvSpPr/>
          <p:nvPr/>
        </p:nvSpPr>
        <p:spPr>
          <a:xfrm rot="-10430429">
            <a:off x="-1543996" y="6600222"/>
            <a:ext cx="6715376" cy="4963539"/>
          </a:xfrm>
          <a:custGeom>
            <a:avLst/>
            <a:gdLst/>
            <a:ahLst/>
            <a:cxnLst/>
            <a:rect l="l" t="t" r="r" b="b"/>
            <a:pathLst>
              <a:path w="6715376" h="4963539">
                <a:moveTo>
                  <a:pt x="0" y="0"/>
                </a:moveTo>
                <a:lnTo>
                  <a:pt x="6715376" y="0"/>
                </a:lnTo>
                <a:lnTo>
                  <a:pt x="6715376" y="4963539"/>
                </a:lnTo>
                <a:lnTo>
                  <a:pt x="0" y="4963539"/>
                </a:lnTo>
                <a:lnTo>
                  <a:pt x="0" y="0"/>
                </a:lnTo>
                <a:close/>
              </a:path>
            </a:pathLst>
          </a:custGeom>
          <a:blipFill>
            <a:blip r:embed="rId10">
              <a:extLst>
                <a:ext uri="{96DAC541-7B7A-43D3-8B79-37D633B846F1}">
                  <asvg:svgBlip xmlns:asvg="http://schemas.microsoft.com/office/drawing/2016/SVG/main" r:embed="rId11"/>
                </a:ext>
              </a:extLst>
            </a:blip>
            <a:stretch>
              <a:fillRect t="-12" b="-12"/>
            </a:stretch>
          </a:blipFill>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AutoShape 2"/>
          <p:cNvSpPr/>
          <p:nvPr/>
        </p:nvSpPr>
        <p:spPr>
          <a:xfrm>
            <a:off x="-876300" y="-800100"/>
            <a:ext cx="10020300" cy="5943600"/>
          </a:xfrm>
          <a:prstGeom prst="rect">
            <a:avLst/>
          </a:prstGeom>
          <a:solidFill>
            <a:srgbClr val="20212A"/>
          </a:solidFill>
        </p:spPr>
      </p:sp>
      <p:grpSp>
        <p:nvGrpSpPr>
          <p:cNvPr id="3" name="Group 3"/>
          <p:cNvGrpSpPr/>
          <p:nvPr/>
        </p:nvGrpSpPr>
        <p:grpSpPr>
          <a:xfrm>
            <a:off x="1295400" y="1219200"/>
            <a:ext cx="6738058" cy="2734564"/>
            <a:chOff x="0" y="0"/>
            <a:chExt cx="8984077" cy="3646085"/>
          </a:xfrm>
        </p:grpSpPr>
        <p:sp>
          <p:nvSpPr>
            <p:cNvPr id="4" name="TextBox 4"/>
            <p:cNvSpPr txBox="1"/>
            <p:nvPr/>
          </p:nvSpPr>
          <p:spPr>
            <a:xfrm>
              <a:off x="0" y="19050"/>
              <a:ext cx="8984077" cy="1310894"/>
            </a:xfrm>
            <a:prstGeom prst="rect">
              <a:avLst/>
            </a:prstGeom>
          </p:spPr>
          <p:txBody>
            <a:bodyPr lIns="0" tIns="0" rIns="0" bIns="0" rtlCol="0" anchor="t">
              <a:spAutoFit/>
            </a:bodyPr>
            <a:lstStyle/>
            <a:p>
              <a:pPr>
                <a:lnSpc>
                  <a:spcPts val="3872"/>
                </a:lnSpc>
              </a:pPr>
              <a:r>
                <a:rPr lang="en-US" sz="3399" spc="237">
                  <a:solidFill>
                    <a:srgbClr val="FF4A3B"/>
                  </a:solidFill>
                  <a:latin typeface="Quicksand Bold"/>
                </a:rPr>
                <a:t>PRO X FOR THE</a:t>
              </a:r>
            </a:p>
            <a:p>
              <a:pPr>
                <a:lnSpc>
                  <a:spcPts val="3875"/>
                </a:lnSpc>
              </a:pPr>
              <a:r>
                <a:rPr lang="en-US" sz="3400" spc="238">
                  <a:solidFill>
                    <a:srgbClr val="FF4A3B"/>
                  </a:solidFill>
                  <a:latin typeface="Quicksand Bold"/>
                </a:rPr>
                <a:t>MODERN PRO</a:t>
              </a:r>
            </a:p>
          </p:txBody>
        </p:sp>
        <p:sp>
          <p:nvSpPr>
            <p:cNvPr id="5" name="TextBox 5"/>
            <p:cNvSpPr txBox="1"/>
            <p:nvPr/>
          </p:nvSpPr>
          <p:spPr>
            <a:xfrm>
              <a:off x="0" y="1577975"/>
              <a:ext cx="8984077" cy="2068110"/>
            </a:xfrm>
            <a:prstGeom prst="rect">
              <a:avLst/>
            </a:prstGeom>
          </p:spPr>
          <p:txBody>
            <a:bodyPr lIns="0" tIns="0" rIns="0" bIns="0" rtlCol="0" anchor="t">
              <a:spAutoFit/>
            </a:bodyPr>
            <a:lstStyle/>
            <a:p>
              <a:pPr>
                <a:lnSpc>
                  <a:spcPts val="4238"/>
                </a:lnSpc>
              </a:pPr>
              <a:r>
                <a:rPr lang="en-US" sz="2600" spc="155">
                  <a:solidFill>
                    <a:srgbClr val="EDE6E2"/>
                  </a:solidFill>
                  <a:latin typeface="Quicksand"/>
                </a:rPr>
                <a:t>Presentations are communication tools that can be used as demonstrations, lectures, speeches, reports, and more. </a:t>
              </a:r>
            </a:p>
          </p:txBody>
        </p:sp>
      </p:grpSp>
      <p:sp>
        <p:nvSpPr>
          <p:cNvPr id="6" name="TextBox 6"/>
          <p:cNvSpPr txBox="1"/>
          <p:nvPr/>
        </p:nvSpPr>
        <p:spPr>
          <a:xfrm>
            <a:off x="7496051" y="9692453"/>
            <a:ext cx="10319458" cy="316230"/>
          </a:xfrm>
          <a:prstGeom prst="rect">
            <a:avLst/>
          </a:prstGeom>
        </p:spPr>
        <p:txBody>
          <a:bodyPr lIns="0" tIns="0" rIns="0" bIns="0" rtlCol="0" anchor="t">
            <a:spAutoFit/>
          </a:bodyPr>
          <a:lstStyle/>
          <a:p>
            <a:pPr algn="r">
              <a:lnSpc>
                <a:spcPts val="2520"/>
              </a:lnSpc>
            </a:pPr>
            <a:r>
              <a:rPr lang="en-US" sz="1800" spc="144">
                <a:solidFill>
                  <a:srgbClr val="EDE6E2"/>
                </a:solidFill>
                <a:latin typeface="Quicksand"/>
              </a:rPr>
              <a:t>AAI | Pro 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9667818" y="3009900"/>
            <a:ext cx="7591482" cy="1537028"/>
            <a:chOff x="0" y="0"/>
            <a:chExt cx="10121976" cy="2049371"/>
          </a:xfrm>
        </p:grpSpPr>
        <p:sp>
          <p:nvSpPr>
            <p:cNvPr id="3" name="TextBox 3"/>
            <p:cNvSpPr txBox="1"/>
            <p:nvPr/>
          </p:nvSpPr>
          <p:spPr>
            <a:xfrm>
              <a:off x="0" y="-66675"/>
              <a:ext cx="10111875" cy="676275"/>
            </a:xfrm>
            <a:prstGeom prst="rect">
              <a:avLst/>
            </a:prstGeom>
          </p:spPr>
          <p:txBody>
            <a:bodyPr lIns="0" tIns="0" rIns="0" bIns="0" rtlCol="0" anchor="t">
              <a:spAutoFit/>
            </a:bodyPr>
            <a:lstStyle/>
            <a:p>
              <a:pPr algn="l">
                <a:lnSpc>
                  <a:spcPts val="4200"/>
                </a:lnSpc>
              </a:pPr>
              <a:r>
                <a:rPr lang="en-US" sz="3000" spc="363">
                  <a:solidFill>
                    <a:srgbClr val="FF4A3B"/>
                  </a:solidFill>
                  <a:latin typeface="Quicksand"/>
                </a:rPr>
                <a:t>FACEBOOK</a:t>
              </a:r>
            </a:p>
          </p:txBody>
        </p:sp>
        <p:sp>
          <p:nvSpPr>
            <p:cNvPr id="4" name="TextBox 4"/>
            <p:cNvSpPr txBox="1"/>
            <p:nvPr/>
          </p:nvSpPr>
          <p:spPr>
            <a:xfrm>
              <a:off x="0" y="730349"/>
              <a:ext cx="10121976" cy="1319022"/>
            </a:xfrm>
            <a:prstGeom prst="rect">
              <a:avLst/>
            </a:prstGeom>
          </p:spPr>
          <p:txBody>
            <a:bodyPr lIns="0" tIns="0" rIns="0" bIns="0" rtlCol="0" anchor="t">
              <a:spAutoFit/>
            </a:bodyPr>
            <a:lstStyle/>
            <a:p>
              <a:pPr algn="l">
                <a:lnSpc>
                  <a:spcPts val="4128"/>
                </a:lnSpc>
              </a:pPr>
              <a:r>
                <a:rPr lang="en-US" sz="2400" spc="144">
                  <a:solidFill>
                    <a:srgbClr val="EDE6E2"/>
                  </a:solidFill>
                  <a:latin typeface="Quicksand"/>
                </a:rPr>
                <a:t>To create a stunning presentation, it's best to simplify your thoughts. </a:t>
              </a:r>
            </a:p>
          </p:txBody>
        </p:sp>
      </p:grpSp>
      <p:grpSp>
        <p:nvGrpSpPr>
          <p:cNvPr id="5" name="Group 5"/>
          <p:cNvGrpSpPr/>
          <p:nvPr/>
        </p:nvGrpSpPr>
        <p:grpSpPr>
          <a:xfrm>
            <a:off x="9667818" y="5295900"/>
            <a:ext cx="7591482" cy="1537028"/>
            <a:chOff x="0" y="0"/>
            <a:chExt cx="10121976" cy="2049371"/>
          </a:xfrm>
        </p:grpSpPr>
        <p:sp>
          <p:nvSpPr>
            <p:cNvPr id="6" name="TextBox 6"/>
            <p:cNvSpPr txBox="1"/>
            <p:nvPr/>
          </p:nvSpPr>
          <p:spPr>
            <a:xfrm>
              <a:off x="0" y="-66675"/>
              <a:ext cx="10111875" cy="676275"/>
            </a:xfrm>
            <a:prstGeom prst="rect">
              <a:avLst/>
            </a:prstGeom>
          </p:spPr>
          <p:txBody>
            <a:bodyPr lIns="0" tIns="0" rIns="0" bIns="0" rtlCol="0" anchor="t">
              <a:spAutoFit/>
            </a:bodyPr>
            <a:lstStyle/>
            <a:p>
              <a:pPr algn="l">
                <a:lnSpc>
                  <a:spcPts val="4200"/>
                </a:lnSpc>
              </a:pPr>
              <a:r>
                <a:rPr lang="en-US" sz="3000" spc="363">
                  <a:solidFill>
                    <a:srgbClr val="FF4A3B"/>
                  </a:solidFill>
                  <a:latin typeface="Quicksand"/>
                </a:rPr>
                <a:t>TWITTER</a:t>
              </a:r>
            </a:p>
          </p:txBody>
        </p:sp>
        <p:sp>
          <p:nvSpPr>
            <p:cNvPr id="7" name="TextBox 7"/>
            <p:cNvSpPr txBox="1"/>
            <p:nvPr/>
          </p:nvSpPr>
          <p:spPr>
            <a:xfrm>
              <a:off x="0" y="730349"/>
              <a:ext cx="10121976" cy="1319022"/>
            </a:xfrm>
            <a:prstGeom prst="rect">
              <a:avLst/>
            </a:prstGeom>
          </p:spPr>
          <p:txBody>
            <a:bodyPr lIns="0" tIns="0" rIns="0" bIns="0" rtlCol="0" anchor="t">
              <a:spAutoFit/>
            </a:bodyPr>
            <a:lstStyle/>
            <a:p>
              <a:pPr algn="l">
                <a:lnSpc>
                  <a:spcPts val="4128"/>
                </a:lnSpc>
              </a:pPr>
              <a:r>
                <a:rPr lang="en-US" sz="2400" spc="144">
                  <a:solidFill>
                    <a:srgbClr val="EDE6E2"/>
                  </a:solidFill>
                  <a:latin typeface="Quicksand"/>
                </a:rPr>
                <a:t>To create a stunning presentation, it's best to simplify your thoughts. </a:t>
              </a:r>
            </a:p>
          </p:txBody>
        </p:sp>
      </p:grpSp>
      <p:grpSp>
        <p:nvGrpSpPr>
          <p:cNvPr id="8" name="Group 8"/>
          <p:cNvGrpSpPr/>
          <p:nvPr/>
        </p:nvGrpSpPr>
        <p:grpSpPr>
          <a:xfrm>
            <a:off x="9667818" y="7651586"/>
            <a:ext cx="7591482" cy="1537028"/>
            <a:chOff x="0" y="0"/>
            <a:chExt cx="10121976" cy="2049371"/>
          </a:xfrm>
        </p:grpSpPr>
        <p:sp>
          <p:nvSpPr>
            <p:cNvPr id="9" name="TextBox 9"/>
            <p:cNvSpPr txBox="1"/>
            <p:nvPr/>
          </p:nvSpPr>
          <p:spPr>
            <a:xfrm>
              <a:off x="0" y="-66675"/>
              <a:ext cx="10111875" cy="676275"/>
            </a:xfrm>
            <a:prstGeom prst="rect">
              <a:avLst/>
            </a:prstGeom>
          </p:spPr>
          <p:txBody>
            <a:bodyPr lIns="0" tIns="0" rIns="0" bIns="0" rtlCol="0" anchor="t">
              <a:spAutoFit/>
            </a:bodyPr>
            <a:lstStyle/>
            <a:p>
              <a:pPr algn="l">
                <a:lnSpc>
                  <a:spcPts val="4200"/>
                </a:lnSpc>
              </a:pPr>
              <a:r>
                <a:rPr lang="en-US" sz="3000" spc="363">
                  <a:solidFill>
                    <a:srgbClr val="FF4A3B"/>
                  </a:solidFill>
                  <a:latin typeface="Quicksand"/>
                </a:rPr>
                <a:t>INSTAGRAM</a:t>
              </a:r>
            </a:p>
          </p:txBody>
        </p:sp>
        <p:sp>
          <p:nvSpPr>
            <p:cNvPr id="10" name="TextBox 10"/>
            <p:cNvSpPr txBox="1"/>
            <p:nvPr/>
          </p:nvSpPr>
          <p:spPr>
            <a:xfrm>
              <a:off x="0" y="730349"/>
              <a:ext cx="10121976" cy="1319022"/>
            </a:xfrm>
            <a:prstGeom prst="rect">
              <a:avLst/>
            </a:prstGeom>
          </p:spPr>
          <p:txBody>
            <a:bodyPr lIns="0" tIns="0" rIns="0" bIns="0" rtlCol="0" anchor="t">
              <a:spAutoFit/>
            </a:bodyPr>
            <a:lstStyle/>
            <a:p>
              <a:pPr algn="l">
                <a:lnSpc>
                  <a:spcPts val="4128"/>
                </a:lnSpc>
              </a:pPr>
              <a:r>
                <a:rPr lang="en-US" sz="2400" spc="144">
                  <a:solidFill>
                    <a:srgbClr val="EDE6E2"/>
                  </a:solidFill>
                  <a:latin typeface="Quicksand"/>
                </a:rPr>
                <a:t>To create a stunning presentation, it's best to simplify your thoughts. </a:t>
              </a:r>
            </a:p>
          </p:txBody>
        </p:sp>
      </p:grpSp>
      <p:sp>
        <p:nvSpPr>
          <p:cNvPr id="11" name="TextBox 11"/>
          <p:cNvSpPr txBox="1"/>
          <p:nvPr/>
        </p:nvSpPr>
        <p:spPr>
          <a:xfrm>
            <a:off x="7896101" y="990600"/>
            <a:ext cx="9519358" cy="867410"/>
          </a:xfrm>
          <a:prstGeom prst="rect">
            <a:avLst/>
          </a:prstGeom>
        </p:spPr>
        <p:txBody>
          <a:bodyPr lIns="0" tIns="0" rIns="0" bIns="0" rtlCol="0" anchor="t">
            <a:spAutoFit/>
          </a:bodyPr>
          <a:lstStyle/>
          <a:p>
            <a:pPr>
              <a:lnSpc>
                <a:spcPts val="6820"/>
              </a:lnSpc>
            </a:pPr>
            <a:r>
              <a:rPr lang="en-US" sz="5500" spc="110">
                <a:solidFill>
                  <a:srgbClr val="EDE6E2"/>
                </a:solidFill>
                <a:latin typeface="Quicksand Bold"/>
              </a:rPr>
              <a:t>Find Us Online</a:t>
            </a:r>
          </a:p>
        </p:txBody>
      </p:sp>
      <p:sp>
        <p:nvSpPr>
          <p:cNvPr id="12" name="Freeform 12"/>
          <p:cNvSpPr/>
          <p:nvPr/>
        </p:nvSpPr>
        <p:spPr>
          <a:xfrm>
            <a:off x="7369529" y="2940214"/>
            <a:ext cx="1676400" cy="1676400"/>
          </a:xfrm>
          <a:custGeom>
            <a:avLst/>
            <a:gdLst/>
            <a:ahLst/>
            <a:cxnLst/>
            <a:rect l="l" t="t" r="r" b="b"/>
            <a:pathLst>
              <a:path w="1676400" h="1676400">
                <a:moveTo>
                  <a:pt x="0" y="0"/>
                </a:moveTo>
                <a:lnTo>
                  <a:pt x="1676400" y="0"/>
                </a:lnTo>
                <a:lnTo>
                  <a:pt x="1676400" y="1676400"/>
                </a:lnTo>
                <a:lnTo>
                  <a:pt x="0" y="1676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7369529" y="5226214"/>
            <a:ext cx="1676400" cy="1676400"/>
          </a:xfrm>
          <a:custGeom>
            <a:avLst/>
            <a:gdLst/>
            <a:ahLst/>
            <a:cxnLst/>
            <a:rect l="l" t="t" r="r" b="b"/>
            <a:pathLst>
              <a:path w="1676400" h="1676400">
                <a:moveTo>
                  <a:pt x="0" y="0"/>
                </a:moveTo>
                <a:lnTo>
                  <a:pt x="1676400" y="0"/>
                </a:lnTo>
                <a:lnTo>
                  <a:pt x="1676400" y="1676400"/>
                </a:lnTo>
                <a:lnTo>
                  <a:pt x="0" y="167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7369529" y="7581900"/>
            <a:ext cx="1676400" cy="1676400"/>
          </a:xfrm>
          <a:custGeom>
            <a:avLst/>
            <a:gdLst/>
            <a:ahLst/>
            <a:cxnLst/>
            <a:rect l="l" t="t" r="r" b="b"/>
            <a:pathLst>
              <a:path w="1676400" h="1676400">
                <a:moveTo>
                  <a:pt x="0" y="0"/>
                </a:moveTo>
                <a:lnTo>
                  <a:pt x="1676400" y="0"/>
                </a:lnTo>
                <a:lnTo>
                  <a:pt x="1676400" y="1676400"/>
                </a:lnTo>
                <a:lnTo>
                  <a:pt x="0" y="1676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rot="9071711">
            <a:off x="-1235895" y="-1112886"/>
            <a:ext cx="6916888" cy="5112483"/>
          </a:xfrm>
          <a:custGeom>
            <a:avLst/>
            <a:gdLst/>
            <a:ahLst/>
            <a:cxnLst/>
            <a:rect l="l" t="t" r="r" b="b"/>
            <a:pathLst>
              <a:path w="6916888" h="5112483">
                <a:moveTo>
                  <a:pt x="0" y="0"/>
                </a:moveTo>
                <a:lnTo>
                  <a:pt x="6916888" y="0"/>
                </a:lnTo>
                <a:lnTo>
                  <a:pt x="6916888" y="5112482"/>
                </a:lnTo>
                <a:lnTo>
                  <a:pt x="0" y="5112482"/>
                </a:lnTo>
                <a:lnTo>
                  <a:pt x="0" y="0"/>
                </a:lnTo>
                <a:close/>
              </a:path>
            </a:pathLst>
          </a:custGeom>
          <a:blipFill>
            <a:blip r:embed="rId8">
              <a:extLst>
                <a:ext uri="{96DAC541-7B7A-43D3-8B79-37D633B846F1}">
                  <asvg:svgBlip xmlns:asvg="http://schemas.microsoft.com/office/drawing/2016/SVG/main" r:embed="rId9"/>
                </a:ext>
              </a:extLst>
            </a:blip>
            <a:stretch>
              <a:fillRect t="-12" b="-12"/>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grpSp>
        <p:nvGrpSpPr>
          <p:cNvPr id="2" name="Group 2"/>
          <p:cNvGrpSpPr/>
          <p:nvPr/>
        </p:nvGrpSpPr>
        <p:grpSpPr>
          <a:xfrm>
            <a:off x="10597442" y="1753196"/>
            <a:ext cx="6661858" cy="1115551"/>
            <a:chOff x="0" y="0"/>
            <a:chExt cx="8882477" cy="1487401"/>
          </a:xfrm>
        </p:grpSpPr>
        <p:sp>
          <p:nvSpPr>
            <p:cNvPr id="3" name="TextBox 3"/>
            <p:cNvSpPr txBox="1"/>
            <p:nvPr/>
          </p:nvSpPr>
          <p:spPr>
            <a:xfrm>
              <a:off x="0" y="-66675"/>
              <a:ext cx="8882477" cy="676275"/>
            </a:xfrm>
            <a:prstGeom prst="rect">
              <a:avLst/>
            </a:prstGeom>
          </p:spPr>
          <p:txBody>
            <a:bodyPr lIns="0" tIns="0" rIns="0" bIns="0" rtlCol="0" anchor="t">
              <a:spAutoFit/>
            </a:bodyPr>
            <a:lstStyle/>
            <a:p>
              <a:pPr>
                <a:lnSpc>
                  <a:spcPts val="4200"/>
                </a:lnSpc>
              </a:pPr>
              <a:r>
                <a:rPr lang="en-US" sz="3000" spc="363">
                  <a:solidFill>
                    <a:srgbClr val="20212A"/>
                  </a:solidFill>
                  <a:latin typeface="Quicksand"/>
                </a:rPr>
                <a:t>DEREK CAPRIS</a:t>
              </a:r>
            </a:p>
          </p:txBody>
        </p:sp>
        <p:sp>
          <p:nvSpPr>
            <p:cNvPr id="4" name="TextBox 4"/>
            <p:cNvSpPr txBox="1"/>
            <p:nvPr/>
          </p:nvSpPr>
          <p:spPr>
            <a:xfrm>
              <a:off x="0" y="841691"/>
              <a:ext cx="8882477" cy="645710"/>
            </a:xfrm>
            <a:prstGeom prst="rect">
              <a:avLst/>
            </a:prstGeom>
          </p:spPr>
          <p:txBody>
            <a:bodyPr lIns="0" tIns="0" rIns="0" bIns="0" rtlCol="0" anchor="t">
              <a:spAutoFit/>
            </a:bodyPr>
            <a:lstStyle/>
            <a:p>
              <a:pPr>
                <a:lnSpc>
                  <a:spcPts val="4238"/>
                </a:lnSpc>
              </a:pPr>
              <a:r>
                <a:rPr lang="en-US" sz="2600" spc="155">
                  <a:solidFill>
                    <a:srgbClr val="20212A"/>
                  </a:solidFill>
                  <a:latin typeface="Quicksand"/>
                </a:rPr>
                <a:t>CEO and Producer</a:t>
              </a:r>
            </a:p>
          </p:txBody>
        </p:sp>
      </p:grpSp>
      <p:grpSp>
        <p:nvGrpSpPr>
          <p:cNvPr id="5" name="Group 5"/>
          <p:cNvGrpSpPr/>
          <p:nvPr/>
        </p:nvGrpSpPr>
        <p:grpSpPr>
          <a:xfrm>
            <a:off x="10597442" y="4635285"/>
            <a:ext cx="6661858" cy="1115551"/>
            <a:chOff x="0" y="0"/>
            <a:chExt cx="8882477" cy="1487401"/>
          </a:xfrm>
        </p:grpSpPr>
        <p:sp>
          <p:nvSpPr>
            <p:cNvPr id="6" name="TextBox 6"/>
            <p:cNvSpPr txBox="1"/>
            <p:nvPr/>
          </p:nvSpPr>
          <p:spPr>
            <a:xfrm>
              <a:off x="0" y="-66675"/>
              <a:ext cx="8882477" cy="676275"/>
            </a:xfrm>
            <a:prstGeom prst="rect">
              <a:avLst/>
            </a:prstGeom>
          </p:spPr>
          <p:txBody>
            <a:bodyPr lIns="0" tIns="0" rIns="0" bIns="0" rtlCol="0" anchor="t">
              <a:spAutoFit/>
            </a:bodyPr>
            <a:lstStyle/>
            <a:p>
              <a:pPr>
                <a:lnSpc>
                  <a:spcPts val="4200"/>
                </a:lnSpc>
              </a:pPr>
              <a:r>
                <a:rPr lang="en-US" sz="3000" spc="363">
                  <a:solidFill>
                    <a:srgbClr val="20212A"/>
                  </a:solidFill>
                  <a:latin typeface="Quicksand"/>
                </a:rPr>
                <a:t>DIANA WHEYMAN</a:t>
              </a:r>
            </a:p>
          </p:txBody>
        </p:sp>
        <p:sp>
          <p:nvSpPr>
            <p:cNvPr id="7" name="TextBox 7"/>
            <p:cNvSpPr txBox="1"/>
            <p:nvPr/>
          </p:nvSpPr>
          <p:spPr>
            <a:xfrm>
              <a:off x="0" y="841691"/>
              <a:ext cx="8882477" cy="645710"/>
            </a:xfrm>
            <a:prstGeom prst="rect">
              <a:avLst/>
            </a:prstGeom>
          </p:spPr>
          <p:txBody>
            <a:bodyPr lIns="0" tIns="0" rIns="0" bIns="0" rtlCol="0" anchor="t">
              <a:spAutoFit/>
            </a:bodyPr>
            <a:lstStyle/>
            <a:p>
              <a:pPr>
                <a:lnSpc>
                  <a:spcPts val="4238"/>
                </a:lnSpc>
              </a:pPr>
              <a:r>
                <a:rPr lang="en-US" sz="2600" spc="155">
                  <a:solidFill>
                    <a:srgbClr val="20212A"/>
                  </a:solidFill>
                  <a:latin typeface="Quicksand"/>
                </a:rPr>
                <a:t>Creative Director</a:t>
              </a:r>
            </a:p>
          </p:txBody>
        </p:sp>
      </p:grpSp>
      <p:grpSp>
        <p:nvGrpSpPr>
          <p:cNvPr id="8" name="Group 8"/>
          <p:cNvGrpSpPr/>
          <p:nvPr/>
        </p:nvGrpSpPr>
        <p:grpSpPr>
          <a:xfrm>
            <a:off x="10597442" y="7517374"/>
            <a:ext cx="6661858" cy="1115551"/>
            <a:chOff x="0" y="0"/>
            <a:chExt cx="8882477" cy="1487401"/>
          </a:xfrm>
        </p:grpSpPr>
        <p:sp>
          <p:nvSpPr>
            <p:cNvPr id="9" name="TextBox 9"/>
            <p:cNvSpPr txBox="1"/>
            <p:nvPr/>
          </p:nvSpPr>
          <p:spPr>
            <a:xfrm>
              <a:off x="0" y="-66675"/>
              <a:ext cx="8882477" cy="676275"/>
            </a:xfrm>
            <a:prstGeom prst="rect">
              <a:avLst/>
            </a:prstGeom>
          </p:spPr>
          <p:txBody>
            <a:bodyPr lIns="0" tIns="0" rIns="0" bIns="0" rtlCol="0" anchor="t">
              <a:spAutoFit/>
            </a:bodyPr>
            <a:lstStyle/>
            <a:p>
              <a:pPr>
                <a:lnSpc>
                  <a:spcPts val="4200"/>
                </a:lnSpc>
              </a:pPr>
              <a:r>
                <a:rPr lang="en-US" sz="3000" spc="363">
                  <a:solidFill>
                    <a:srgbClr val="20212A"/>
                  </a:solidFill>
                  <a:latin typeface="Quicksand"/>
                </a:rPr>
                <a:t>JIMMY ALECANTA</a:t>
              </a:r>
            </a:p>
          </p:txBody>
        </p:sp>
        <p:sp>
          <p:nvSpPr>
            <p:cNvPr id="10" name="TextBox 10"/>
            <p:cNvSpPr txBox="1"/>
            <p:nvPr/>
          </p:nvSpPr>
          <p:spPr>
            <a:xfrm>
              <a:off x="0" y="841691"/>
              <a:ext cx="8882477" cy="645710"/>
            </a:xfrm>
            <a:prstGeom prst="rect">
              <a:avLst/>
            </a:prstGeom>
          </p:spPr>
          <p:txBody>
            <a:bodyPr lIns="0" tIns="0" rIns="0" bIns="0" rtlCol="0" anchor="t">
              <a:spAutoFit/>
            </a:bodyPr>
            <a:lstStyle/>
            <a:p>
              <a:pPr>
                <a:lnSpc>
                  <a:spcPts val="4238"/>
                </a:lnSpc>
              </a:pPr>
              <a:r>
                <a:rPr lang="en-US" sz="2600" spc="155">
                  <a:solidFill>
                    <a:srgbClr val="20212A"/>
                  </a:solidFill>
                  <a:latin typeface="Quicksand"/>
                </a:rPr>
                <a:t>Marketing Director</a:t>
              </a:r>
            </a:p>
          </p:txBody>
        </p:sp>
      </p:grpSp>
      <p:grpSp>
        <p:nvGrpSpPr>
          <p:cNvPr id="11" name="Group 11"/>
          <p:cNvGrpSpPr/>
          <p:nvPr/>
        </p:nvGrpSpPr>
        <p:grpSpPr>
          <a:xfrm>
            <a:off x="1028700" y="1028700"/>
            <a:ext cx="5061655" cy="3952603"/>
            <a:chOff x="0" y="0"/>
            <a:chExt cx="6748873" cy="5270137"/>
          </a:xfrm>
        </p:grpSpPr>
        <p:sp>
          <p:nvSpPr>
            <p:cNvPr id="12" name="TextBox 12"/>
            <p:cNvSpPr txBox="1"/>
            <p:nvPr/>
          </p:nvSpPr>
          <p:spPr>
            <a:xfrm>
              <a:off x="0" y="0"/>
              <a:ext cx="6748873" cy="3886200"/>
            </a:xfrm>
            <a:prstGeom prst="rect">
              <a:avLst/>
            </a:prstGeom>
          </p:spPr>
          <p:txBody>
            <a:bodyPr lIns="0" tIns="0" rIns="0" bIns="0" rtlCol="0" anchor="t">
              <a:spAutoFit/>
            </a:bodyPr>
            <a:lstStyle/>
            <a:p>
              <a:pPr>
                <a:lnSpc>
                  <a:spcPts val="7680"/>
                </a:lnSpc>
              </a:pPr>
              <a:r>
                <a:rPr lang="en-US" sz="6400">
                  <a:solidFill>
                    <a:srgbClr val="EDE6E2"/>
                  </a:solidFill>
                  <a:latin typeface="Knewave"/>
                </a:rPr>
                <a:t>THE TEAM BEHIND AUDIOS</a:t>
              </a:r>
            </a:p>
          </p:txBody>
        </p:sp>
        <p:sp>
          <p:nvSpPr>
            <p:cNvPr id="13" name="TextBox 13"/>
            <p:cNvSpPr txBox="1"/>
            <p:nvPr/>
          </p:nvSpPr>
          <p:spPr>
            <a:xfrm>
              <a:off x="0" y="4606943"/>
              <a:ext cx="6139277" cy="663194"/>
            </a:xfrm>
            <a:prstGeom prst="rect">
              <a:avLst/>
            </a:prstGeom>
          </p:spPr>
          <p:txBody>
            <a:bodyPr lIns="0" tIns="0" rIns="0" bIns="0" rtlCol="0" anchor="t">
              <a:spAutoFit/>
            </a:bodyPr>
            <a:lstStyle/>
            <a:p>
              <a:pPr>
                <a:lnSpc>
                  <a:spcPts val="3875"/>
                </a:lnSpc>
              </a:pPr>
              <a:r>
                <a:rPr lang="en-US" sz="3400" spc="238">
                  <a:solidFill>
                    <a:srgbClr val="20212A"/>
                  </a:solidFill>
                  <a:latin typeface="Quicksand Bold"/>
                </a:rPr>
                <a:t>GET TO KNOW US</a:t>
              </a:r>
            </a:p>
          </p:txBody>
        </p:sp>
      </p:grpSp>
      <p:sp>
        <p:nvSpPr>
          <p:cNvPr id="14" name="Freeform 14"/>
          <p:cNvSpPr/>
          <p:nvPr/>
        </p:nvSpPr>
        <p:spPr>
          <a:xfrm>
            <a:off x="7648451" y="1125631"/>
            <a:ext cx="2370682" cy="2370682"/>
          </a:xfrm>
          <a:custGeom>
            <a:avLst/>
            <a:gdLst/>
            <a:ahLst/>
            <a:cxnLst/>
            <a:rect l="l" t="t" r="r" b="b"/>
            <a:pathLst>
              <a:path w="2370682" h="2370682">
                <a:moveTo>
                  <a:pt x="0" y="0"/>
                </a:moveTo>
                <a:lnTo>
                  <a:pt x="2370682" y="0"/>
                </a:lnTo>
                <a:lnTo>
                  <a:pt x="2370682" y="2370681"/>
                </a:lnTo>
                <a:lnTo>
                  <a:pt x="0" y="2370681"/>
                </a:lnTo>
                <a:lnTo>
                  <a:pt x="0" y="0"/>
                </a:lnTo>
                <a:close/>
              </a:path>
            </a:pathLst>
          </a:custGeom>
          <a:blipFill>
            <a:blip r:embed="rId2"/>
            <a:stretch>
              <a:fillRect l="-27977" t="-8967" r="-7472" b="-94334"/>
            </a:stretch>
          </a:blipFill>
        </p:spPr>
      </p:sp>
      <p:sp>
        <p:nvSpPr>
          <p:cNvPr id="15" name="Freeform 15"/>
          <p:cNvSpPr/>
          <p:nvPr/>
        </p:nvSpPr>
        <p:spPr>
          <a:xfrm>
            <a:off x="7648451" y="4007720"/>
            <a:ext cx="2370682" cy="2370682"/>
          </a:xfrm>
          <a:custGeom>
            <a:avLst/>
            <a:gdLst/>
            <a:ahLst/>
            <a:cxnLst/>
            <a:rect l="l" t="t" r="r" b="b"/>
            <a:pathLst>
              <a:path w="2370682" h="2370682">
                <a:moveTo>
                  <a:pt x="0" y="0"/>
                </a:moveTo>
                <a:lnTo>
                  <a:pt x="2370682" y="0"/>
                </a:lnTo>
                <a:lnTo>
                  <a:pt x="2370682" y="2370681"/>
                </a:lnTo>
                <a:lnTo>
                  <a:pt x="0" y="2370681"/>
                </a:lnTo>
                <a:lnTo>
                  <a:pt x="0" y="0"/>
                </a:lnTo>
                <a:close/>
              </a:path>
            </a:pathLst>
          </a:custGeom>
          <a:blipFill>
            <a:blip r:embed="rId3"/>
            <a:stretch>
              <a:fillRect l="-56565" t="-16858" r="-63021" b="-29441"/>
            </a:stretch>
          </a:blipFill>
        </p:spPr>
      </p:sp>
      <p:sp>
        <p:nvSpPr>
          <p:cNvPr id="16" name="Freeform 16"/>
          <p:cNvSpPr/>
          <p:nvPr/>
        </p:nvSpPr>
        <p:spPr>
          <a:xfrm>
            <a:off x="7648451" y="6889808"/>
            <a:ext cx="2370682" cy="2370682"/>
          </a:xfrm>
          <a:custGeom>
            <a:avLst/>
            <a:gdLst/>
            <a:ahLst/>
            <a:cxnLst/>
            <a:rect l="l" t="t" r="r" b="b"/>
            <a:pathLst>
              <a:path w="2370682" h="2370682">
                <a:moveTo>
                  <a:pt x="0" y="0"/>
                </a:moveTo>
                <a:lnTo>
                  <a:pt x="2370682" y="0"/>
                </a:lnTo>
                <a:lnTo>
                  <a:pt x="2370682" y="2370682"/>
                </a:lnTo>
                <a:lnTo>
                  <a:pt x="0" y="2370682"/>
                </a:lnTo>
                <a:lnTo>
                  <a:pt x="0" y="0"/>
                </a:lnTo>
                <a:close/>
              </a:path>
            </a:pathLst>
          </a:custGeom>
          <a:blipFill>
            <a:blip r:embed="rId4"/>
            <a:stretch>
              <a:fillRect t="-955" b="-955"/>
            </a:stretch>
          </a:blipFill>
        </p:spPr>
      </p:sp>
      <p:sp>
        <p:nvSpPr>
          <p:cNvPr id="17" name="TextBox 17"/>
          <p:cNvSpPr txBox="1"/>
          <p:nvPr/>
        </p:nvSpPr>
        <p:spPr>
          <a:xfrm>
            <a:off x="7496051" y="9692453"/>
            <a:ext cx="10319458" cy="316230"/>
          </a:xfrm>
          <a:prstGeom prst="rect">
            <a:avLst/>
          </a:prstGeom>
        </p:spPr>
        <p:txBody>
          <a:bodyPr lIns="0" tIns="0" rIns="0" bIns="0" rtlCol="0" anchor="t">
            <a:spAutoFit/>
          </a:bodyPr>
          <a:lstStyle/>
          <a:p>
            <a:pPr algn="r">
              <a:lnSpc>
                <a:spcPts val="2520"/>
              </a:lnSpc>
            </a:pPr>
            <a:r>
              <a:rPr lang="en-US" sz="1800" spc="144">
                <a:solidFill>
                  <a:srgbClr val="20212A"/>
                </a:solidFill>
                <a:latin typeface="Quicksand"/>
              </a:rPr>
              <a:t>AAI | Pro X</a:t>
            </a:r>
          </a:p>
        </p:txBody>
      </p:sp>
      <p:sp>
        <p:nvSpPr>
          <p:cNvPr id="18" name="Freeform 18"/>
          <p:cNvSpPr/>
          <p:nvPr/>
        </p:nvSpPr>
        <p:spPr>
          <a:xfrm rot="753540">
            <a:off x="-1617549" y="7002763"/>
            <a:ext cx="7074937" cy="3479094"/>
          </a:xfrm>
          <a:custGeom>
            <a:avLst/>
            <a:gdLst/>
            <a:ahLst/>
            <a:cxnLst/>
            <a:rect l="l" t="t" r="r" b="b"/>
            <a:pathLst>
              <a:path w="7074937" h="3479094">
                <a:moveTo>
                  <a:pt x="0" y="0"/>
                </a:moveTo>
                <a:lnTo>
                  <a:pt x="7074937" y="0"/>
                </a:lnTo>
                <a:lnTo>
                  <a:pt x="7074937" y="3479094"/>
                </a:lnTo>
                <a:lnTo>
                  <a:pt x="0" y="3479094"/>
                </a:lnTo>
                <a:lnTo>
                  <a:pt x="0" y="0"/>
                </a:lnTo>
                <a:close/>
              </a:path>
            </a:pathLst>
          </a:custGeom>
          <a:blipFill>
            <a:blip r:embed="rId5">
              <a:extLst>
                <a:ext uri="{96DAC541-7B7A-43D3-8B79-37D633B846F1}">
                  <asvg:svgBlip xmlns:asvg="http://schemas.microsoft.com/office/drawing/2016/SVG/main" r:embed="rId6"/>
                </a:ext>
              </a:extLst>
            </a:blip>
            <a:stretch>
              <a:fillRect t="-404" b="-404"/>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2422172" y="1434673"/>
            <a:ext cx="13443655" cy="7474804"/>
            <a:chOff x="0" y="0"/>
            <a:chExt cx="17924873" cy="9966406"/>
          </a:xfrm>
        </p:grpSpPr>
        <p:sp>
          <p:nvSpPr>
            <p:cNvPr id="3" name="TextBox 3"/>
            <p:cNvSpPr txBox="1"/>
            <p:nvPr/>
          </p:nvSpPr>
          <p:spPr>
            <a:xfrm>
              <a:off x="0" y="0"/>
              <a:ext cx="17924873" cy="1295400"/>
            </a:xfrm>
            <a:prstGeom prst="rect">
              <a:avLst/>
            </a:prstGeom>
          </p:spPr>
          <p:txBody>
            <a:bodyPr lIns="0" tIns="0" rIns="0" bIns="0" rtlCol="0" anchor="t">
              <a:spAutoFit/>
            </a:bodyPr>
            <a:lstStyle/>
            <a:p>
              <a:pPr algn="ctr">
                <a:lnSpc>
                  <a:spcPts val="7680"/>
                </a:lnSpc>
              </a:pPr>
              <a:r>
                <a:rPr lang="en-US" sz="6400">
                  <a:solidFill>
                    <a:srgbClr val="FF4A3B"/>
                  </a:solidFill>
                  <a:latin typeface="Knewave"/>
                </a:rPr>
                <a:t>CONTACT US</a:t>
              </a:r>
            </a:p>
          </p:txBody>
        </p:sp>
        <p:sp>
          <p:nvSpPr>
            <p:cNvPr id="4" name="TextBox 4"/>
            <p:cNvSpPr txBox="1"/>
            <p:nvPr/>
          </p:nvSpPr>
          <p:spPr>
            <a:xfrm>
              <a:off x="1295398" y="1929479"/>
              <a:ext cx="15334077" cy="663194"/>
            </a:xfrm>
            <a:prstGeom prst="rect">
              <a:avLst/>
            </a:prstGeom>
          </p:spPr>
          <p:txBody>
            <a:bodyPr lIns="0" tIns="0" rIns="0" bIns="0" rtlCol="0" anchor="t">
              <a:spAutoFit/>
            </a:bodyPr>
            <a:lstStyle/>
            <a:p>
              <a:pPr algn="ctr">
                <a:lnSpc>
                  <a:spcPts val="3875"/>
                </a:lnSpc>
              </a:pPr>
              <a:r>
                <a:rPr lang="en-US" sz="3400" spc="238">
                  <a:solidFill>
                    <a:srgbClr val="EDE6E2"/>
                  </a:solidFill>
                  <a:latin typeface="Quicksand Bold"/>
                </a:rPr>
                <a:t>WE'D LOVE TO HEAR FROM YOU!</a:t>
              </a:r>
            </a:p>
          </p:txBody>
        </p:sp>
        <p:sp>
          <p:nvSpPr>
            <p:cNvPr id="5" name="TextBox 5"/>
            <p:cNvSpPr txBox="1"/>
            <p:nvPr/>
          </p:nvSpPr>
          <p:spPr>
            <a:xfrm>
              <a:off x="1295398" y="3803731"/>
              <a:ext cx="15334077" cy="676275"/>
            </a:xfrm>
            <a:prstGeom prst="rect">
              <a:avLst/>
            </a:prstGeom>
          </p:spPr>
          <p:txBody>
            <a:bodyPr lIns="0" tIns="0" rIns="0" bIns="0" rtlCol="0" anchor="t">
              <a:spAutoFit/>
            </a:bodyPr>
            <a:lstStyle/>
            <a:p>
              <a:pPr algn="ctr">
                <a:lnSpc>
                  <a:spcPts val="4200"/>
                </a:lnSpc>
              </a:pPr>
              <a:r>
                <a:rPr lang="en-US" sz="3000" spc="363">
                  <a:solidFill>
                    <a:srgbClr val="FF4A3B"/>
                  </a:solidFill>
                  <a:latin typeface="Quicksand"/>
                </a:rPr>
                <a:t>MAILING ADDRESS</a:t>
              </a:r>
            </a:p>
          </p:txBody>
        </p:sp>
        <p:sp>
          <p:nvSpPr>
            <p:cNvPr id="6" name="TextBox 6"/>
            <p:cNvSpPr txBox="1"/>
            <p:nvPr/>
          </p:nvSpPr>
          <p:spPr>
            <a:xfrm>
              <a:off x="1295398" y="4700305"/>
              <a:ext cx="15334077" cy="645710"/>
            </a:xfrm>
            <a:prstGeom prst="rect">
              <a:avLst/>
            </a:prstGeom>
          </p:spPr>
          <p:txBody>
            <a:bodyPr lIns="0" tIns="0" rIns="0" bIns="0" rtlCol="0" anchor="t">
              <a:spAutoFit/>
            </a:bodyPr>
            <a:lstStyle/>
            <a:p>
              <a:pPr algn="ctr">
                <a:lnSpc>
                  <a:spcPts val="4238"/>
                </a:lnSpc>
              </a:pPr>
              <a:r>
                <a:rPr lang="en-US" sz="2600" spc="155">
                  <a:solidFill>
                    <a:srgbClr val="EDE6E2"/>
                  </a:solidFill>
                  <a:latin typeface="Quicksand"/>
                </a:rPr>
                <a:t>123 Anywhere St., Any City, State, Country 12345</a:t>
              </a:r>
            </a:p>
          </p:txBody>
        </p:sp>
        <p:sp>
          <p:nvSpPr>
            <p:cNvPr id="7" name="TextBox 7"/>
            <p:cNvSpPr txBox="1"/>
            <p:nvPr/>
          </p:nvSpPr>
          <p:spPr>
            <a:xfrm>
              <a:off x="1295398" y="6242131"/>
              <a:ext cx="15334077" cy="676275"/>
            </a:xfrm>
            <a:prstGeom prst="rect">
              <a:avLst/>
            </a:prstGeom>
          </p:spPr>
          <p:txBody>
            <a:bodyPr lIns="0" tIns="0" rIns="0" bIns="0" rtlCol="0" anchor="t">
              <a:spAutoFit/>
            </a:bodyPr>
            <a:lstStyle/>
            <a:p>
              <a:pPr algn="ctr">
                <a:lnSpc>
                  <a:spcPts val="4200"/>
                </a:lnSpc>
              </a:pPr>
              <a:r>
                <a:rPr lang="en-US" sz="3000" spc="363">
                  <a:solidFill>
                    <a:srgbClr val="FF4A3B"/>
                  </a:solidFill>
                  <a:latin typeface="Quicksand"/>
                </a:rPr>
                <a:t>EMAIL ADDRESS</a:t>
              </a:r>
            </a:p>
          </p:txBody>
        </p:sp>
        <p:sp>
          <p:nvSpPr>
            <p:cNvPr id="8" name="TextBox 8"/>
            <p:cNvSpPr txBox="1"/>
            <p:nvPr/>
          </p:nvSpPr>
          <p:spPr>
            <a:xfrm>
              <a:off x="1295398" y="7138705"/>
              <a:ext cx="15334077" cy="645710"/>
            </a:xfrm>
            <a:prstGeom prst="rect">
              <a:avLst/>
            </a:prstGeom>
          </p:spPr>
          <p:txBody>
            <a:bodyPr lIns="0" tIns="0" rIns="0" bIns="0" rtlCol="0" anchor="t">
              <a:spAutoFit/>
            </a:bodyPr>
            <a:lstStyle/>
            <a:p>
              <a:pPr algn="ctr">
                <a:lnSpc>
                  <a:spcPts val="4238"/>
                </a:lnSpc>
              </a:pPr>
              <a:r>
                <a:rPr lang="en-US" sz="2600" spc="155">
                  <a:solidFill>
                    <a:srgbClr val="EDE6E2"/>
                  </a:solidFill>
                  <a:latin typeface="Quicksand"/>
                </a:rPr>
                <a:t>hello@reallygreatsite.com</a:t>
              </a:r>
            </a:p>
          </p:txBody>
        </p:sp>
        <p:sp>
          <p:nvSpPr>
            <p:cNvPr id="9" name="TextBox 9"/>
            <p:cNvSpPr txBox="1"/>
            <p:nvPr/>
          </p:nvSpPr>
          <p:spPr>
            <a:xfrm>
              <a:off x="1295398" y="8424122"/>
              <a:ext cx="15334077" cy="676275"/>
            </a:xfrm>
            <a:prstGeom prst="rect">
              <a:avLst/>
            </a:prstGeom>
          </p:spPr>
          <p:txBody>
            <a:bodyPr lIns="0" tIns="0" rIns="0" bIns="0" rtlCol="0" anchor="t">
              <a:spAutoFit/>
            </a:bodyPr>
            <a:lstStyle/>
            <a:p>
              <a:pPr algn="ctr">
                <a:lnSpc>
                  <a:spcPts val="4200"/>
                </a:lnSpc>
              </a:pPr>
              <a:r>
                <a:rPr lang="en-US" sz="3000" spc="363">
                  <a:solidFill>
                    <a:srgbClr val="FF4A3B"/>
                  </a:solidFill>
                  <a:latin typeface="Quicksand"/>
                </a:rPr>
                <a:t>PHONE NUMBER</a:t>
              </a:r>
            </a:p>
          </p:txBody>
        </p:sp>
        <p:sp>
          <p:nvSpPr>
            <p:cNvPr id="10" name="TextBox 10"/>
            <p:cNvSpPr txBox="1"/>
            <p:nvPr/>
          </p:nvSpPr>
          <p:spPr>
            <a:xfrm>
              <a:off x="1295398" y="9320696"/>
              <a:ext cx="15334077" cy="645710"/>
            </a:xfrm>
            <a:prstGeom prst="rect">
              <a:avLst/>
            </a:prstGeom>
          </p:spPr>
          <p:txBody>
            <a:bodyPr lIns="0" tIns="0" rIns="0" bIns="0" rtlCol="0" anchor="t">
              <a:spAutoFit/>
            </a:bodyPr>
            <a:lstStyle/>
            <a:p>
              <a:pPr algn="ctr">
                <a:lnSpc>
                  <a:spcPts val="4238"/>
                </a:lnSpc>
              </a:pPr>
              <a:r>
                <a:rPr lang="en-US" sz="2600" spc="155">
                  <a:solidFill>
                    <a:srgbClr val="EDE6E2"/>
                  </a:solidFill>
                  <a:latin typeface="Quicksand"/>
                </a:rPr>
                <a:t>(123) 456 7890</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2" name="TextBox 2"/>
          <p:cNvSpPr txBox="1"/>
          <p:nvPr/>
        </p:nvSpPr>
        <p:spPr>
          <a:xfrm>
            <a:off x="1028700" y="1047750"/>
            <a:ext cx="6738058" cy="492633"/>
          </a:xfrm>
          <a:prstGeom prst="rect">
            <a:avLst/>
          </a:prstGeom>
        </p:spPr>
        <p:txBody>
          <a:bodyPr lIns="0" tIns="0" rIns="0" bIns="0" rtlCol="0" anchor="t">
            <a:spAutoFit/>
          </a:bodyPr>
          <a:lstStyle/>
          <a:p>
            <a:pPr>
              <a:lnSpc>
                <a:spcPts val="3875"/>
              </a:lnSpc>
            </a:pPr>
            <a:r>
              <a:rPr lang="en-US" sz="3400" spc="238">
                <a:solidFill>
                  <a:srgbClr val="EDE6E2"/>
                </a:solidFill>
                <a:latin typeface="Quicksand Bold"/>
              </a:rPr>
              <a:t>FINAL WORDS</a:t>
            </a:r>
          </a:p>
        </p:txBody>
      </p:sp>
      <p:grpSp>
        <p:nvGrpSpPr>
          <p:cNvPr id="3" name="Group 3"/>
          <p:cNvGrpSpPr/>
          <p:nvPr/>
        </p:nvGrpSpPr>
        <p:grpSpPr>
          <a:xfrm>
            <a:off x="11664242" y="1028700"/>
            <a:ext cx="5595058" cy="6079543"/>
            <a:chOff x="0" y="0"/>
            <a:chExt cx="7460077" cy="8106057"/>
          </a:xfrm>
        </p:grpSpPr>
        <p:sp>
          <p:nvSpPr>
            <p:cNvPr id="4" name="TextBox 4"/>
            <p:cNvSpPr txBox="1"/>
            <p:nvPr/>
          </p:nvSpPr>
          <p:spPr>
            <a:xfrm>
              <a:off x="0" y="-38100"/>
              <a:ext cx="7460077" cy="6858847"/>
            </a:xfrm>
            <a:prstGeom prst="rect">
              <a:avLst/>
            </a:prstGeom>
          </p:spPr>
          <p:txBody>
            <a:bodyPr lIns="0" tIns="0" rIns="0" bIns="0" rtlCol="0" anchor="t">
              <a:spAutoFit/>
            </a:bodyPr>
            <a:lstStyle/>
            <a:p>
              <a:pPr>
                <a:lnSpc>
                  <a:spcPts val="6820"/>
                </a:lnSpc>
              </a:pPr>
              <a:r>
                <a:rPr lang="en-US" sz="5500" spc="110">
                  <a:solidFill>
                    <a:srgbClr val="EDE6E2"/>
                  </a:solidFill>
                  <a:latin typeface="Quicksand Bold"/>
                </a:rPr>
                <a:t>Music is the movement of sound to reach the soul for the education of its virtue.</a:t>
              </a:r>
            </a:p>
          </p:txBody>
        </p:sp>
        <p:sp>
          <p:nvSpPr>
            <p:cNvPr id="5" name="TextBox 5"/>
            <p:cNvSpPr txBox="1"/>
            <p:nvPr/>
          </p:nvSpPr>
          <p:spPr>
            <a:xfrm>
              <a:off x="0" y="7429782"/>
              <a:ext cx="74600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PLATO</a:t>
              </a:r>
            </a:p>
          </p:txBody>
        </p:sp>
      </p:grpSp>
      <p:sp>
        <p:nvSpPr>
          <p:cNvPr id="6" name="Freeform 6"/>
          <p:cNvSpPr/>
          <p:nvPr/>
        </p:nvSpPr>
        <p:spPr>
          <a:xfrm rot="394769">
            <a:off x="-286032" y="5573696"/>
            <a:ext cx="7836785" cy="5702660"/>
          </a:xfrm>
          <a:custGeom>
            <a:avLst/>
            <a:gdLst/>
            <a:ahLst/>
            <a:cxnLst/>
            <a:rect l="l" t="t" r="r" b="b"/>
            <a:pathLst>
              <a:path w="7836785" h="5702660">
                <a:moveTo>
                  <a:pt x="0" y="0"/>
                </a:moveTo>
                <a:lnTo>
                  <a:pt x="7836785" y="0"/>
                </a:lnTo>
                <a:lnTo>
                  <a:pt x="7836785" y="5702660"/>
                </a:lnTo>
                <a:lnTo>
                  <a:pt x="0" y="5702660"/>
                </a:lnTo>
                <a:lnTo>
                  <a:pt x="0" y="0"/>
                </a:lnTo>
                <a:close/>
              </a:path>
            </a:pathLst>
          </a:custGeom>
          <a:blipFill>
            <a:blip r:embed="rId2">
              <a:extLst>
                <a:ext uri="{96DAC541-7B7A-43D3-8B79-37D633B846F1}">
                  <asvg:svgBlip xmlns:asvg="http://schemas.microsoft.com/office/drawing/2016/SVG/main" r:embed="rId3"/>
                </a:ext>
              </a:extLst>
            </a:blip>
            <a:stretch>
              <a:fillRect l="-81" r="-81"/>
            </a:stretch>
          </a:blipFill>
        </p:spPr>
      </p:sp>
      <p:sp>
        <p:nvSpPr>
          <p:cNvPr id="7" name="TextBox 7"/>
          <p:cNvSpPr txBox="1"/>
          <p:nvPr/>
        </p:nvSpPr>
        <p:spPr>
          <a:xfrm>
            <a:off x="7496051" y="9692453"/>
            <a:ext cx="10319458" cy="316230"/>
          </a:xfrm>
          <a:prstGeom prst="rect">
            <a:avLst/>
          </a:prstGeom>
        </p:spPr>
        <p:txBody>
          <a:bodyPr lIns="0" tIns="0" rIns="0" bIns="0" rtlCol="0" anchor="t">
            <a:spAutoFit/>
          </a:bodyPr>
          <a:lstStyle/>
          <a:p>
            <a:pPr algn="r">
              <a:lnSpc>
                <a:spcPts val="2520"/>
              </a:lnSpc>
            </a:pPr>
            <a:r>
              <a:rPr lang="en-US" sz="1800" spc="144">
                <a:solidFill>
                  <a:srgbClr val="EDE6E2"/>
                </a:solidFill>
                <a:latin typeface="Quicksand"/>
              </a:rPr>
              <a:t>AAI | Pro X</a:t>
            </a:r>
          </a:p>
        </p:txBody>
      </p:sp>
      <p:sp>
        <p:nvSpPr>
          <p:cNvPr id="8" name="Freeform 8"/>
          <p:cNvSpPr/>
          <p:nvPr/>
        </p:nvSpPr>
        <p:spPr>
          <a:xfrm>
            <a:off x="10022976" y="905259"/>
            <a:ext cx="1367282" cy="957098"/>
          </a:xfrm>
          <a:custGeom>
            <a:avLst/>
            <a:gdLst/>
            <a:ahLst/>
            <a:cxnLst/>
            <a:rect l="l" t="t" r="r" b="b"/>
            <a:pathLst>
              <a:path w="1367282" h="957098">
                <a:moveTo>
                  <a:pt x="0" y="0"/>
                </a:moveTo>
                <a:lnTo>
                  <a:pt x="1367282" y="0"/>
                </a:lnTo>
                <a:lnTo>
                  <a:pt x="1367282" y="957097"/>
                </a:lnTo>
                <a:lnTo>
                  <a:pt x="0" y="957097"/>
                </a:lnTo>
                <a:lnTo>
                  <a:pt x="0" y="0"/>
                </a:lnTo>
                <a:close/>
              </a:path>
            </a:pathLst>
          </a:custGeom>
          <a:blipFill>
            <a:blip r:embed="rId4">
              <a:extLst>
                <a:ext uri="{96DAC541-7B7A-43D3-8B79-37D633B846F1}">
                  <asvg:svgBlip xmlns:asvg="http://schemas.microsoft.com/office/drawing/2016/SVG/main" r:embed="rId5"/>
                </a:ext>
              </a:extLst>
            </a:blip>
            <a:stretch>
              <a:fillRect l="-480" r="-480"/>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871939" cy="3936229"/>
            <a:chOff x="0" y="0"/>
            <a:chExt cx="22495918" cy="5248306"/>
          </a:xfrm>
        </p:grpSpPr>
        <p:sp>
          <p:nvSpPr>
            <p:cNvPr id="3" name="TextBox 3"/>
            <p:cNvSpPr txBox="1"/>
            <p:nvPr/>
          </p:nvSpPr>
          <p:spPr>
            <a:xfrm>
              <a:off x="0" y="0"/>
              <a:ext cx="14927673" cy="1295400"/>
            </a:xfrm>
            <a:prstGeom prst="rect">
              <a:avLst/>
            </a:prstGeom>
          </p:spPr>
          <p:txBody>
            <a:bodyPr lIns="0" tIns="0" rIns="0" bIns="0" rtlCol="0" anchor="t">
              <a:spAutoFit/>
            </a:bodyPr>
            <a:lstStyle/>
            <a:p>
              <a:pPr>
                <a:lnSpc>
                  <a:spcPts val="7680"/>
                </a:lnSpc>
              </a:pPr>
              <a:r>
                <a:rPr lang="en-US" sz="6400">
                  <a:solidFill>
                    <a:srgbClr val="FF4A3B"/>
                  </a:solidFill>
                  <a:latin typeface="Knewave"/>
                </a:rPr>
                <a:t>DATA CLEANING</a:t>
              </a:r>
            </a:p>
          </p:txBody>
        </p:sp>
        <p:sp>
          <p:nvSpPr>
            <p:cNvPr id="4" name="TextBox 4"/>
            <p:cNvSpPr txBox="1"/>
            <p:nvPr/>
          </p:nvSpPr>
          <p:spPr>
            <a:xfrm>
              <a:off x="0" y="1966941"/>
              <a:ext cx="14013277" cy="663194"/>
            </a:xfrm>
            <a:prstGeom prst="rect">
              <a:avLst/>
            </a:prstGeom>
          </p:spPr>
          <p:txBody>
            <a:bodyPr lIns="0" tIns="0" rIns="0" bIns="0" rtlCol="0" anchor="t">
              <a:spAutoFit/>
            </a:bodyPr>
            <a:lstStyle/>
            <a:p>
              <a:pPr>
                <a:lnSpc>
                  <a:spcPts val="3875"/>
                </a:lnSpc>
              </a:pPr>
              <a:r>
                <a:rPr lang="en-US" sz="3400" spc="238">
                  <a:solidFill>
                    <a:srgbClr val="EDE6E2"/>
                  </a:solidFill>
                  <a:latin typeface="Quicksand Bold"/>
                </a:rPr>
                <a:t>Sorting out The unit</a:t>
              </a:r>
            </a:p>
          </p:txBody>
        </p:sp>
        <p:sp>
          <p:nvSpPr>
            <p:cNvPr id="5" name="TextBox 5"/>
            <p:cNvSpPr txBox="1"/>
            <p:nvPr/>
          </p:nvSpPr>
          <p:spPr>
            <a:xfrm>
              <a:off x="0" y="3166710"/>
              <a:ext cx="22495918" cy="2081596"/>
            </a:xfrm>
            <a:prstGeom prst="rect">
              <a:avLst/>
            </a:prstGeom>
          </p:spPr>
          <p:txBody>
            <a:bodyPr wrap="square" lIns="0" tIns="0" rIns="0" bIns="0" rtlCol="0" anchor="t">
              <a:spAutoFit/>
            </a:bodyPr>
            <a:lstStyle/>
            <a:p>
              <a:pPr>
                <a:lnSpc>
                  <a:spcPts val="4238"/>
                </a:lnSpc>
              </a:pPr>
              <a:r>
                <a:rPr lang="en-US" sz="2600" spc="156">
                  <a:solidFill>
                    <a:srgbClr val="EDE6E2"/>
                  </a:solidFill>
                  <a:latin typeface="Quicksand"/>
                </a:rPr>
                <a:t>The duration in </a:t>
              </a:r>
              <a:r>
                <a:rPr lang="en-US" sz="2600" spc="156" err="1">
                  <a:solidFill>
                    <a:srgbClr val="EDE6E2"/>
                  </a:solidFill>
                  <a:latin typeface="Quicksand"/>
                </a:rPr>
                <a:t>ms</a:t>
              </a:r>
              <a:r>
                <a:rPr lang="en-US" sz="2600" spc="156">
                  <a:solidFill>
                    <a:srgbClr val="EDE6E2"/>
                  </a:solidFill>
                  <a:latin typeface="Quicksand"/>
                </a:rPr>
                <a:t>/min column had values in either </a:t>
              </a:r>
              <a:r>
                <a:rPr lang="en-US" sz="2600" spc="156" err="1">
                  <a:solidFill>
                    <a:srgbClr val="EDE6E2"/>
                  </a:solidFill>
                  <a:latin typeface="Quicksand"/>
                </a:rPr>
                <a:t>ms</a:t>
              </a:r>
              <a:r>
                <a:rPr lang="en-US" sz="2600" spc="156">
                  <a:solidFill>
                    <a:srgbClr val="EDE6E2"/>
                  </a:solidFill>
                  <a:latin typeface="Quicksand"/>
                </a:rPr>
                <a:t> or min units, we changed all the values to be in ms using 5000 as threshold</a:t>
              </a:r>
            </a:p>
            <a:p>
              <a:pPr>
                <a:lnSpc>
                  <a:spcPts val="4238"/>
                </a:lnSpc>
              </a:pPr>
              <a:endParaRPr lang="en-US" sz="2600" spc="156">
                <a:solidFill>
                  <a:srgbClr val="EDE6E2"/>
                </a:solidFill>
                <a:latin typeface="Quicksand"/>
              </a:endParaRPr>
            </a:p>
          </p:txBody>
        </p:sp>
      </p:grpSp>
      <p:pic>
        <p:nvPicPr>
          <p:cNvPr id="6" name="Picture 6" descr="A screenshot of a number&#10;&#10;Description automatically generated">
            <a:extLst>
              <a:ext uri="{FF2B5EF4-FFF2-40B4-BE49-F238E27FC236}">
                <a16:creationId xmlns:a16="http://schemas.microsoft.com/office/drawing/2014/main" id="{3E603A43-6DFB-6BB7-C33D-6E6B8720FFE1}"/>
              </a:ext>
            </a:extLst>
          </p:cNvPr>
          <p:cNvPicPr>
            <a:picLocks noChangeAspect="1"/>
          </p:cNvPicPr>
          <p:nvPr/>
        </p:nvPicPr>
        <p:blipFill>
          <a:blip r:embed="rId2"/>
          <a:stretch>
            <a:fillRect/>
          </a:stretch>
        </p:blipFill>
        <p:spPr>
          <a:xfrm>
            <a:off x="2344946" y="4474324"/>
            <a:ext cx="3699294" cy="4961447"/>
          </a:xfrm>
          <a:prstGeom prst="rect">
            <a:avLst/>
          </a:prstGeom>
        </p:spPr>
      </p:pic>
      <p:sp>
        <p:nvSpPr>
          <p:cNvPr id="7" name="Arrow: Right 6">
            <a:extLst>
              <a:ext uri="{FF2B5EF4-FFF2-40B4-BE49-F238E27FC236}">
                <a16:creationId xmlns:a16="http://schemas.microsoft.com/office/drawing/2014/main" id="{9915EFA1-1787-3E55-825E-96E3EAEE21BB}"/>
              </a:ext>
            </a:extLst>
          </p:cNvPr>
          <p:cNvSpPr/>
          <p:nvPr/>
        </p:nvSpPr>
        <p:spPr>
          <a:xfrm>
            <a:off x="6852373" y="6236804"/>
            <a:ext cx="4291641" cy="12076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screenshot of a cell phone&#10;&#10;Description automatically generated">
            <a:extLst>
              <a:ext uri="{FF2B5EF4-FFF2-40B4-BE49-F238E27FC236}">
                <a16:creationId xmlns:a16="http://schemas.microsoft.com/office/drawing/2014/main" id="{ECE92649-7D1A-7FD5-1CF2-87D74589F1B4}"/>
              </a:ext>
            </a:extLst>
          </p:cNvPr>
          <p:cNvPicPr>
            <a:picLocks noChangeAspect="1"/>
          </p:cNvPicPr>
          <p:nvPr/>
        </p:nvPicPr>
        <p:blipFill>
          <a:blip r:embed="rId3"/>
          <a:stretch>
            <a:fillRect/>
          </a:stretch>
        </p:blipFill>
        <p:spPr>
          <a:xfrm>
            <a:off x="12013810" y="4480524"/>
            <a:ext cx="3684737" cy="49921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3138855" cy="7219647"/>
            <a:chOff x="0" y="0"/>
            <a:chExt cx="17518473" cy="9626196"/>
          </a:xfrm>
        </p:grpSpPr>
        <p:sp>
          <p:nvSpPr>
            <p:cNvPr id="3" name="TextBox 3"/>
            <p:cNvSpPr txBox="1"/>
            <p:nvPr/>
          </p:nvSpPr>
          <p:spPr>
            <a:xfrm>
              <a:off x="0" y="0"/>
              <a:ext cx="17518473" cy="1312753"/>
            </a:xfrm>
            <a:prstGeom prst="rect">
              <a:avLst/>
            </a:prstGeom>
          </p:spPr>
          <p:txBody>
            <a:bodyPr lIns="0" tIns="0" rIns="0" bIns="0" rtlCol="0" anchor="t">
              <a:spAutoFit/>
            </a:bodyPr>
            <a:lstStyle/>
            <a:p>
              <a:pPr>
                <a:lnSpc>
                  <a:spcPts val="7680"/>
                </a:lnSpc>
              </a:pPr>
              <a:r>
                <a:rPr lang="en-US" sz="6400">
                  <a:solidFill>
                    <a:srgbClr val="EDE6E2"/>
                  </a:solidFill>
                  <a:latin typeface="Knewave"/>
                </a:rPr>
                <a:t>Data Cleaning</a:t>
              </a:r>
            </a:p>
          </p:txBody>
        </p:sp>
        <p:sp>
          <p:nvSpPr>
            <p:cNvPr id="4" name="TextBox 4"/>
            <p:cNvSpPr txBox="1"/>
            <p:nvPr/>
          </p:nvSpPr>
          <p:spPr>
            <a:xfrm>
              <a:off x="0" y="1726784"/>
              <a:ext cx="172136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Null Values</a:t>
              </a:r>
            </a:p>
          </p:txBody>
        </p:sp>
        <p:sp>
          <p:nvSpPr>
            <p:cNvPr id="5" name="TextBox 5"/>
            <p:cNvSpPr txBox="1"/>
            <p:nvPr/>
          </p:nvSpPr>
          <p:spPr>
            <a:xfrm>
              <a:off x="0" y="3227105"/>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6" name="TextBox 6"/>
            <p:cNvSpPr txBox="1"/>
            <p:nvPr/>
          </p:nvSpPr>
          <p:spPr>
            <a:xfrm>
              <a:off x="0" y="5140325"/>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7" name="TextBox 7"/>
            <p:cNvSpPr txBox="1"/>
            <p:nvPr/>
          </p:nvSpPr>
          <p:spPr>
            <a:xfrm>
              <a:off x="0" y="6008043"/>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8" name="TextBox 8"/>
            <p:cNvSpPr txBox="1"/>
            <p:nvPr/>
          </p:nvSpPr>
          <p:spPr>
            <a:xfrm>
              <a:off x="0" y="8113173"/>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9" name="TextBox 9"/>
            <p:cNvSpPr txBox="1"/>
            <p:nvPr/>
          </p:nvSpPr>
          <p:spPr>
            <a:xfrm>
              <a:off x="0" y="8980891"/>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grpSp>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Arrow: Right 12">
            <a:extLst>
              <a:ext uri="{FF2B5EF4-FFF2-40B4-BE49-F238E27FC236}">
                <a16:creationId xmlns:a16="http://schemas.microsoft.com/office/drawing/2014/main" id="{0C8A236E-4898-BCEE-3D54-989CDF32875C}"/>
              </a:ext>
            </a:extLst>
          </p:cNvPr>
          <p:cNvSpPr/>
          <p:nvPr/>
        </p:nvSpPr>
        <p:spPr>
          <a:xfrm>
            <a:off x="7190399" y="5143969"/>
            <a:ext cx="3234904" cy="12292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cs typeface="Calibri"/>
              </a:rPr>
              <a:t>Simple Imputer</a:t>
            </a:r>
            <a:endParaRPr lang="en-US" sz="2400"/>
          </a:p>
        </p:txBody>
      </p:sp>
      <p:pic>
        <p:nvPicPr>
          <p:cNvPr id="12" name="Picture 14" descr="A screenshot of a computer program&#10;&#10;Description automatically generated">
            <a:extLst>
              <a:ext uri="{FF2B5EF4-FFF2-40B4-BE49-F238E27FC236}">
                <a16:creationId xmlns:a16="http://schemas.microsoft.com/office/drawing/2014/main" id="{BEFEFC2C-3113-FD51-21F1-BD1CBDBFBEE6}"/>
              </a:ext>
            </a:extLst>
          </p:cNvPr>
          <p:cNvPicPr>
            <a:picLocks noChangeAspect="1"/>
          </p:cNvPicPr>
          <p:nvPr/>
        </p:nvPicPr>
        <p:blipFill>
          <a:blip r:embed="rId2"/>
          <a:stretch>
            <a:fillRect/>
          </a:stretch>
        </p:blipFill>
        <p:spPr>
          <a:xfrm>
            <a:off x="11503325" y="2885039"/>
            <a:ext cx="5287992" cy="6673527"/>
          </a:xfrm>
          <a:prstGeom prst="rect">
            <a:avLst/>
          </a:prstGeom>
        </p:spPr>
      </p:pic>
      <p:pic>
        <p:nvPicPr>
          <p:cNvPr id="15" name="Picture 15" descr="A screenshot of a computer&#10;&#10;Description automatically generated">
            <a:extLst>
              <a:ext uri="{FF2B5EF4-FFF2-40B4-BE49-F238E27FC236}">
                <a16:creationId xmlns:a16="http://schemas.microsoft.com/office/drawing/2014/main" id="{8BD2A168-9687-D2D5-CC72-42B7D99C3F0A}"/>
              </a:ext>
            </a:extLst>
          </p:cNvPr>
          <p:cNvPicPr>
            <a:picLocks noChangeAspect="1"/>
          </p:cNvPicPr>
          <p:nvPr/>
        </p:nvPicPr>
        <p:blipFill>
          <a:blip r:embed="rId3"/>
          <a:stretch>
            <a:fillRect/>
          </a:stretch>
        </p:blipFill>
        <p:spPr>
          <a:xfrm>
            <a:off x="698740" y="2885038"/>
            <a:ext cx="5287992" cy="6673527"/>
          </a:xfrm>
          <a:prstGeom prst="rect">
            <a:avLst/>
          </a:prstGeom>
        </p:spPr>
      </p:pic>
    </p:spTree>
    <p:extLst>
      <p:ext uri="{BB962C8B-B14F-4D97-AF65-F5344CB8AC3E}">
        <p14:creationId xmlns:p14="http://schemas.microsoft.com/office/powerpoint/2010/main" val="1532315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3138855" cy="7219648"/>
            <a:chOff x="0" y="0"/>
            <a:chExt cx="17518473" cy="9626196"/>
          </a:xfrm>
        </p:grpSpPr>
        <p:sp>
          <p:nvSpPr>
            <p:cNvPr id="3" name="TextBox 3"/>
            <p:cNvSpPr txBox="1"/>
            <p:nvPr/>
          </p:nvSpPr>
          <p:spPr>
            <a:xfrm>
              <a:off x="0" y="0"/>
              <a:ext cx="17518473" cy="1312753"/>
            </a:xfrm>
            <a:prstGeom prst="rect">
              <a:avLst/>
            </a:prstGeom>
          </p:spPr>
          <p:txBody>
            <a:bodyPr lIns="0" tIns="0" rIns="0" bIns="0" rtlCol="0" anchor="t">
              <a:spAutoFit/>
            </a:bodyPr>
            <a:lstStyle/>
            <a:p>
              <a:pPr>
                <a:lnSpc>
                  <a:spcPts val="7680"/>
                </a:lnSpc>
              </a:pPr>
              <a:r>
                <a:rPr lang="en-US" sz="6400">
                  <a:solidFill>
                    <a:srgbClr val="EDE6E2"/>
                  </a:solidFill>
                  <a:latin typeface="Knewave"/>
                </a:rPr>
                <a:t>Data Cleaning</a:t>
              </a:r>
            </a:p>
          </p:txBody>
        </p:sp>
        <p:sp>
          <p:nvSpPr>
            <p:cNvPr id="4" name="TextBox 4"/>
            <p:cNvSpPr txBox="1"/>
            <p:nvPr/>
          </p:nvSpPr>
          <p:spPr>
            <a:xfrm>
              <a:off x="0" y="1726784"/>
              <a:ext cx="17213677" cy="676275"/>
            </a:xfrm>
            <a:prstGeom prst="rect">
              <a:avLst/>
            </a:prstGeom>
          </p:spPr>
          <p:txBody>
            <a:bodyPr lIns="0" tIns="0" rIns="0" bIns="0" rtlCol="0" anchor="t">
              <a:spAutoFit/>
            </a:bodyPr>
            <a:lstStyle/>
            <a:p>
              <a:pPr>
                <a:lnSpc>
                  <a:spcPts val="4200"/>
                </a:lnSpc>
              </a:pPr>
              <a:r>
                <a:rPr lang="en-US" sz="3000" spc="363">
                  <a:solidFill>
                    <a:srgbClr val="FF4A3B"/>
                  </a:solidFill>
                  <a:latin typeface="Quicksand"/>
                </a:rPr>
                <a:t>Scaling</a:t>
              </a:r>
            </a:p>
          </p:txBody>
        </p:sp>
        <p:sp>
          <p:nvSpPr>
            <p:cNvPr id="5" name="TextBox 5"/>
            <p:cNvSpPr txBox="1"/>
            <p:nvPr/>
          </p:nvSpPr>
          <p:spPr>
            <a:xfrm>
              <a:off x="0" y="3227105"/>
              <a:ext cx="17213677" cy="1363451"/>
            </a:xfrm>
            <a:prstGeom prst="rect">
              <a:avLst/>
            </a:prstGeom>
          </p:spPr>
          <p:txBody>
            <a:bodyPr lIns="0" tIns="0" rIns="0" bIns="0" rtlCol="0" anchor="t">
              <a:spAutoFit/>
            </a:bodyPr>
            <a:lstStyle/>
            <a:p>
              <a:pPr>
                <a:lnSpc>
                  <a:spcPts val="4238"/>
                </a:lnSpc>
              </a:pPr>
              <a:r>
                <a:rPr lang="en-US" sz="2600" spc="155">
                  <a:solidFill>
                    <a:srgbClr val="EDE6E2"/>
                  </a:solidFill>
                  <a:latin typeface="Quicksand"/>
                </a:rPr>
                <a:t>Considering our dataset contains features that have different units, we used standard scaler to </a:t>
              </a:r>
              <a:r>
                <a:rPr lang="en-US" sz="2600" spc="155" err="1">
                  <a:solidFill>
                    <a:srgbClr val="EDE6E2"/>
                  </a:solidFill>
                  <a:latin typeface="Quicksand"/>
                </a:rPr>
                <a:t>standarize</a:t>
              </a:r>
              <a:r>
                <a:rPr lang="en-US" sz="2600" spc="155">
                  <a:solidFill>
                    <a:srgbClr val="EDE6E2"/>
                  </a:solidFill>
                  <a:latin typeface="Quicksand"/>
                </a:rPr>
                <a:t> the units</a:t>
              </a:r>
            </a:p>
          </p:txBody>
        </p:sp>
        <p:sp>
          <p:nvSpPr>
            <p:cNvPr id="6" name="TextBox 6"/>
            <p:cNvSpPr txBox="1"/>
            <p:nvPr/>
          </p:nvSpPr>
          <p:spPr>
            <a:xfrm>
              <a:off x="0" y="5140325"/>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7" name="TextBox 7"/>
            <p:cNvSpPr txBox="1"/>
            <p:nvPr/>
          </p:nvSpPr>
          <p:spPr>
            <a:xfrm>
              <a:off x="0" y="6008043"/>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sp>
          <p:nvSpPr>
            <p:cNvPr id="8" name="TextBox 8"/>
            <p:cNvSpPr txBox="1"/>
            <p:nvPr/>
          </p:nvSpPr>
          <p:spPr>
            <a:xfrm>
              <a:off x="0" y="8113173"/>
              <a:ext cx="17213677" cy="676275"/>
            </a:xfrm>
            <a:prstGeom prst="rect">
              <a:avLst/>
            </a:prstGeom>
          </p:spPr>
          <p:txBody>
            <a:bodyPr lIns="0" tIns="0" rIns="0" bIns="0" rtlCol="0" anchor="t">
              <a:spAutoFit/>
            </a:bodyPr>
            <a:lstStyle/>
            <a:p>
              <a:pPr>
                <a:lnSpc>
                  <a:spcPts val="4200"/>
                </a:lnSpc>
              </a:pPr>
              <a:endParaRPr lang="en-US" sz="3000" spc="363">
                <a:solidFill>
                  <a:srgbClr val="FF4A3B"/>
                </a:solidFill>
                <a:latin typeface="Quicksand"/>
              </a:endParaRPr>
            </a:p>
          </p:txBody>
        </p:sp>
        <p:sp>
          <p:nvSpPr>
            <p:cNvPr id="9" name="TextBox 9"/>
            <p:cNvSpPr txBox="1"/>
            <p:nvPr/>
          </p:nvSpPr>
          <p:spPr>
            <a:xfrm>
              <a:off x="0" y="8980891"/>
              <a:ext cx="17213677" cy="645305"/>
            </a:xfrm>
            <a:prstGeom prst="rect">
              <a:avLst/>
            </a:prstGeom>
          </p:spPr>
          <p:txBody>
            <a:bodyPr lIns="0" tIns="0" rIns="0" bIns="0" rtlCol="0" anchor="t">
              <a:spAutoFit/>
            </a:bodyPr>
            <a:lstStyle/>
            <a:p>
              <a:pPr>
                <a:lnSpc>
                  <a:spcPts val="4238"/>
                </a:lnSpc>
              </a:pPr>
              <a:endParaRPr lang="en-US" sz="2600" spc="155">
                <a:solidFill>
                  <a:srgbClr val="EDE6E2"/>
                </a:solidFill>
                <a:latin typeface="Quicksand"/>
              </a:endParaRPr>
            </a:p>
          </p:txBody>
        </p:sp>
      </p:grpSp>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523AEBCC-F8CF-BC28-2193-7B4C31954AE3}"/>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89008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212A"/>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4BD199B-857C-F154-2799-D640904A45F5}"/>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523AEBCC-F8CF-BC28-2193-7B4C31954AE3}"/>
              </a:ext>
            </a:extLst>
          </p:cNvPr>
          <p:cNvSpPr txBox="1"/>
          <p:nvPr/>
        </p:nvSpPr>
        <p:spPr>
          <a:xfrm>
            <a:off x="7772400" y="4914900"/>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3">
            <a:extLst>
              <a:ext uri="{FF2B5EF4-FFF2-40B4-BE49-F238E27FC236}">
                <a16:creationId xmlns:a16="http://schemas.microsoft.com/office/drawing/2014/main" id="{9376D900-A5FB-A088-57DD-21935E6DE0FF}"/>
              </a:ext>
            </a:extLst>
          </p:cNvPr>
          <p:cNvSpPr txBox="1"/>
          <p:nvPr/>
        </p:nvSpPr>
        <p:spPr>
          <a:xfrm>
            <a:off x="2574571" y="4359940"/>
            <a:ext cx="13138855" cy="2097369"/>
          </a:xfrm>
          <a:prstGeom prst="rect">
            <a:avLst/>
          </a:prstGeom>
        </p:spPr>
        <p:txBody>
          <a:bodyPr lIns="0" tIns="0" rIns="0" bIns="0" rtlCol="0" anchor="t">
            <a:spAutoFit/>
          </a:bodyPr>
          <a:lstStyle/>
          <a:p>
            <a:pPr algn="ctr">
              <a:lnSpc>
                <a:spcPts val="7680"/>
              </a:lnSpc>
            </a:pPr>
            <a:r>
              <a:rPr lang="en-US" sz="9600">
                <a:solidFill>
                  <a:srgbClr val="EDE6E2"/>
                </a:solidFill>
                <a:latin typeface="Aharoni" panose="02010803020104030203" pitchFamily="2" charset="-79"/>
                <a:cs typeface="Aharoni" panose="02010803020104030203" pitchFamily="2" charset="-79"/>
              </a:rPr>
              <a:t>Data Visualizations (Plots)</a:t>
            </a:r>
          </a:p>
        </p:txBody>
      </p:sp>
    </p:spTree>
    <p:extLst>
      <p:ext uri="{BB962C8B-B14F-4D97-AF65-F5344CB8AC3E}">
        <p14:creationId xmlns:p14="http://schemas.microsoft.com/office/powerpoint/2010/main" val="67267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4A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DFCA7A-A85B-EBB2-ECFC-0CD345959D03}"/>
              </a:ext>
            </a:extLst>
          </p:cNvPr>
          <p:cNvPicPr>
            <a:picLocks noChangeAspect="1"/>
          </p:cNvPicPr>
          <p:nvPr/>
        </p:nvPicPr>
        <p:blipFill>
          <a:blip r:embed="rId2"/>
          <a:stretch>
            <a:fillRect/>
          </a:stretch>
        </p:blipFill>
        <p:spPr>
          <a:xfrm>
            <a:off x="9157785" y="623455"/>
            <a:ext cx="9318492" cy="5871475"/>
          </a:xfrm>
          <a:prstGeom prst="rect">
            <a:avLst/>
          </a:prstGeom>
        </p:spPr>
      </p:pic>
      <p:pic>
        <p:nvPicPr>
          <p:cNvPr id="2" name="Picture 1">
            <a:extLst>
              <a:ext uri="{FF2B5EF4-FFF2-40B4-BE49-F238E27FC236}">
                <a16:creationId xmlns:a16="http://schemas.microsoft.com/office/drawing/2014/main" id="{F6ECF257-0A5D-3772-A913-A6DEDE2E600F}"/>
              </a:ext>
            </a:extLst>
          </p:cNvPr>
          <p:cNvPicPr>
            <a:picLocks noChangeAspect="1"/>
          </p:cNvPicPr>
          <p:nvPr/>
        </p:nvPicPr>
        <p:blipFill>
          <a:blip r:embed="rId3"/>
          <a:stretch>
            <a:fillRect/>
          </a:stretch>
        </p:blipFill>
        <p:spPr>
          <a:xfrm>
            <a:off x="0" y="623455"/>
            <a:ext cx="9157785" cy="6037729"/>
          </a:xfrm>
          <a:prstGeom prst="rect">
            <a:avLst/>
          </a:prstGeom>
        </p:spPr>
      </p:pic>
      <p:sp>
        <p:nvSpPr>
          <p:cNvPr id="3" name="TextBox 2">
            <a:extLst>
              <a:ext uri="{FF2B5EF4-FFF2-40B4-BE49-F238E27FC236}">
                <a16:creationId xmlns:a16="http://schemas.microsoft.com/office/drawing/2014/main" id="{FAB22005-BA66-B684-55FA-2EE5878F9750}"/>
              </a:ext>
            </a:extLst>
          </p:cNvPr>
          <p:cNvSpPr txBox="1"/>
          <p:nvPr/>
        </p:nvSpPr>
        <p:spPr>
          <a:xfrm>
            <a:off x="255662" y="7019365"/>
            <a:ext cx="8646459" cy="1077218"/>
          </a:xfrm>
          <a:prstGeom prst="rect">
            <a:avLst/>
          </a:prstGeom>
          <a:noFill/>
        </p:spPr>
        <p:txBody>
          <a:bodyPr wrap="square" lIns="91440" tIns="45720" rIns="91440" bIns="45720" rtlCol="0" anchor="t">
            <a:spAutoFit/>
          </a:bodyPr>
          <a:lstStyle/>
          <a:p>
            <a:r>
              <a:rPr lang="en-US" sz="3200">
                <a:solidFill>
                  <a:schemeClr val="bg1"/>
                </a:solidFill>
                <a:latin typeface="Times New Roman" panose="02020603050405020304" pitchFamily="18" charset="0"/>
                <a:ea typeface="+mn-lt"/>
                <a:cs typeface="Times New Roman" panose="02020603050405020304" pitchFamily="18" charset="0"/>
              </a:rPr>
              <a:t>What are the top 10 most frequent track names in the dataset?</a:t>
            </a:r>
          </a:p>
        </p:txBody>
      </p:sp>
      <p:sp>
        <p:nvSpPr>
          <p:cNvPr id="4" name="TextBox 3">
            <a:extLst>
              <a:ext uri="{FF2B5EF4-FFF2-40B4-BE49-F238E27FC236}">
                <a16:creationId xmlns:a16="http://schemas.microsoft.com/office/drawing/2014/main" id="{A17E0E25-9A3C-E94E-F5AE-5FA18433FEB6}"/>
              </a:ext>
            </a:extLst>
          </p:cNvPr>
          <p:cNvSpPr txBox="1"/>
          <p:nvPr/>
        </p:nvSpPr>
        <p:spPr>
          <a:xfrm>
            <a:off x="9270266" y="7019365"/>
            <a:ext cx="8646459" cy="1077218"/>
          </a:xfrm>
          <a:prstGeom prst="rect">
            <a:avLst/>
          </a:prstGeom>
          <a:noFill/>
        </p:spPr>
        <p:txBody>
          <a:bodyPr wrap="square" lIns="91440" tIns="45720" rIns="91440" bIns="45720" rtlCol="0" anchor="t">
            <a:spAutoFit/>
          </a:bodyPr>
          <a:lstStyle/>
          <a:p>
            <a:r>
              <a:rPr lang="en-US" sz="3200">
                <a:solidFill>
                  <a:schemeClr val="bg1"/>
                </a:solidFill>
                <a:latin typeface="Times New Roman"/>
                <a:ea typeface="+mn-lt"/>
                <a:cs typeface="+mn-lt"/>
              </a:rPr>
              <a:t>Which artist has the highest number of tracks published?</a:t>
            </a:r>
            <a:endParaRPr lang="en-US">
              <a:solidFill>
                <a:schemeClr val="bg1"/>
              </a:solidFill>
              <a:latin typeface="Times New Roman"/>
              <a:ea typeface="+mn-lt"/>
              <a:cs typeface="+mn-lt"/>
            </a:endParaRPr>
          </a:p>
        </p:txBody>
      </p:sp>
    </p:spTree>
    <p:extLst>
      <p:ext uri="{BB962C8B-B14F-4D97-AF65-F5344CB8AC3E}">
        <p14:creationId xmlns:p14="http://schemas.microsoft.com/office/powerpoint/2010/main" val="1419490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7B6BEDABB2A245BECCD1E877B1F7BA" ma:contentTypeVersion="15" ma:contentTypeDescription="Create a new document." ma:contentTypeScope="" ma:versionID="7eb14b58942b283c7cb58a43bf2d401d">
  <xsd:schema xmlns:xsd="http://www.w3.org/2001/XMLSchema" xmlns:xs="http://www.w3.org/2001/XMLSchema" xmlns:p="http://schemas.microsoft.com/office/2006/metadata/properties" xmlns:ns3="be635b74-5c37-4dda-ab94-c7d02c56e5cc" xmlns:ns4="9c297682-ac60-4663-9156-c2ceffc6c438" targetNamespace="http://schemas.microsoft.com/office/2006/metadata/properties" ma:root="true" ma:fieldsID="5bd4c26b6d282a0ad8bdd723a0e43f1b" ns3:_="" ns4:_="">
    <xsd:import namespace="be635b74-5c37-4dda-ab94-c7d02c56e5cc"/>
    <xsd:import namespace="9c297682-ac60-4663-9156-c2ceffc6c43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635b74-5c37-4dda-ab94-c7d02c56e5c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297682-ac60-4663-9156-c2ceffc6c43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c297682-ac60-4663-9156-c2ceffc6c438" xsi:nil="true"/>
  </documentManagement>
</p:properties>
</file>

<file path=customXml/itemProps1.xml><?xml version="1.0" encoding="utf-8"?>
<ds:datastoreItem xmlns:ds="http://schemas.openxmlformats.org/officeDocument/2006/customXml" ds:itemID="{6F1F3CF6-06DE-46C9-928A-B0776C3A360A}">
  <ds:schemaRefs>
    <ds:schemaRef ds:uri="9c297682-ac60-4663-9156-c2ceffc6c438"/>
    <ds:schemaRef ds:uri="be635b74-5c37-4dda-ab94-c7d02c56e5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BABCD5C-00D9-400C-8118-137AB395EC22}">
  <ds:schemaRefs>
    <ds:schemaRef ds:uri="http://schemas.microsoft.com/sharepoint/v3/contenttype/forms"/>
  </ds:schemaRefs>
</ds:datastoreItem>
</file>

<file path=customXml/itemProps3.xml><?xml version="1.0" encoding="utf-8"?>
<ds:datastoreItem xmlns:ds="http://schemas.openxmlformats.org/officeDocument/2006/customXml" ds:itemID="{E62AE364-663A-4157-8DFA-393B427DFC72}">
  <ds:schemaRefs>
    <ds:schemaRef ds:uri="9c297682-ac60-4663-9156-c2ceffc6c438"/>
    <ds:schemaRef ds:uri="be635b74-5c37-4dda-ab94-c7d02c56e5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48</Slides>
  <Notes>0</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SHAI Music Genre Classification</dc:title>
  <cp:revision>78</cp:revision>
  <dcterms:created xsi:type="dcterms:W3CDTF">2006-08-16T00:00:00Z</dcterms:created>
  <dcterms:modified xsi:type="dcterms:W3CDTF">2023-07-27T21:22:56Z</dcterms:modified>
  <dc:identifier>DAFomtrsvvs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0x0101003A7B6BEDABB2A245BECCD1E877B1F7BA</vt:lpwstr>
  </property>
</Properties>
</file>